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0" r:id="rId7"/>
    <p:sldId id="265" r:id="rId8"/>
    <p:sldId id="266" r:id="rId9"/>
    <p:sldId id="267" r:id="rId10"/>
    <p:sldId id="261" r:id="rId11"/>
    <p:sldId id="262" r:id="rId12"/>
    <p:sldId id="263" r:id="rId13"/>
    <p:sldId id="264"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AC7ED-8AA1-4EEA-8092-5D797EBDE533}"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19725A07-D350-4988-9375-D43B2E095C92}">
      <dgm:prSet/>
      <dgm:spPr/>
      <dgm:t>
        <a:bodyPr/>
        <a:lstStyle/>
        <a:p>
          <a:r>
            <a:rPr lang="en-GB"/>
            <a:t>Key Success Factors:</a:t>
          </a:r>
          <a:endParaRPr lang="en-US"/>
        </a:p>
      </dgm:t>
    </dgm:pt>
    <dgm:pt modelId="{CBDA829A-B23F-426A-9A2A-ECECE5E8FDBB}" type="parTrans" cxnId="{B3308A73-F48E-49CB-8DA4-1F66516B3362}">
      <dgm:prSet/>
      <dgm:spPr/>
      <dgm:t>
        <a:bodyPr/>
        <a:lstStyle/>
        <a:p>
          <a:endParaRPr lang="en-US"/>
        </a:p>
      </dgm:t>
    </dgm:pt>
    <dgm:pt modelId="{A4CE4A5B-7A6B-46EA-8690-DEF6E00E770D}" type="sibTrans" cxnId="{B3308A73-F48E-49CB-8DA4-1F66516B3362}">
      <dgm:prSet/>
      <dgm:spPr/>
      <dgm:t>
        <a:bodyPr/>
        <a:lstStyle/>
        <a:p>
          <a:endParaRPr lang="en-US"/>
        </a:p>
      </dgm:t>
    </dgm:pt>
    <dgm:pt modelId="{0FB55A96-5FA2-4012-AC63-F453E973B973}">
      <dgm:prSet/>
      <dgm:spPr/>
      <dgm:t>
        <a:bodyPr/>
        <a:lstStyle/>
        <a:p>
          <a:r>
            <a:rPr lang="en-GB"/>
            <a:t>Strong leadership and strategic planning.</a:t>
          </a:r>
          <a:endParaRPr lang="en-US"/>
        </a:p>
      </dgm:t>
    </dgm:pt>
    <dgm:pt modelId="{55931B6F-4BDD-4423-B0BA-E42A0F2B6DFC}" type="parTrans" cxnId="{A388B6E4-7466-481A-AEE9-6E2AC7943053}">
      <dgm:prSet/>
      <dgm:spPr/>
      <dgm:t>
        <a:bodyPr/>
        <a:lstStyle/>
        <a:p>
          <a:endParaRPr lang="en-US"/>
        </a:p>
      </dgm:t>
    </dgm:pt>
    <dgm:pt modelId="{95E0C169-7D02-4146-823E-5A2567263390}" type="sibTrans" cxnId="{A388B6E4-7466-481A-AEE9-6E2AC7943053}">
      <dgm:prSet/>
      <dgm:spPr/>
      <dgm:t>
        <a:bodyPr/>
        <a:lstStyle/>
        <a:p>
          <a:endParaRPr lang="en-US"/>
        </a:p>
      </dgm:t>
    </dgm:pt>
    <dgm:pt modelId="{E0F1E67E-1FE0-4346-A599-C67C64596132}">
      <dgm:prSet/>
      <dgm:spPr/>
      <dgm:t>
        <a:bodyPr/>
        <a:lstStyle/>
        <a:p>
          <a:r>
            <a:rPr lang="en-GB"/>
            <a:t>Investment in comprehensive training programs.</a:t>
          </a:r>
          <a:endParaRPr lang="en-US"/>
        </a:p>
      </dgm:t>
    </dgm:pt>
    <dgm:pt modelId="{D9CC8C3D-BCCE-4EC8-B04F-BA670AFF4396}" type="parTrans" cxnId="{24F144BA-6B7C-4720-A776-087E7C422B69}">
      <dgm:prSet/>
      <dgm:spPr/>
      <dgm:t>
        <a:bodyPr/>
        <a:lstStyle/>
        <a:p>
          <a:endParaRPr lang="en-US"/>
        </a:p>
      </dgm:t>
    </dgm:pt>
    <dgm:pt modelId="{1620D8D1-9001-452B-B1CD-2B91EAD5D720}" type="sibTrans" cxnId="{24F144BA-6B7C-4720-A776-087E7C422B69}">
      <dgm:prSet/>
      <dgm:spPr/>
      <dgm:t>
        <a:bodyPr/>
        <a:lstStyle/>
        <a:p>
          <a:endParaRPr lang="en-US"/>
        </a:p>
      </dgm:t>
    </dgm:pt>
    <dgm:pt modelId="{C3825E76-B105-4BDE-9C2C-AE51D95CAF8C}">
      <dgm:prSet/>
      <dgm:spPr/>
      <dgm:t>
        <a:bodyPr/>
        <a:lstStyle/>
        <a:p>
          <a:r>
            <a:rPr lang="en-GB"/>
            <a:t>Partnerships between industry, government, and educational institutions.</a:t>
          </a:r>
          <a:endParaRPr lang="en-US"/>
        </a:p>
      </dgm:t>
    </dgm:pt>
    <dgm:pt modelId="{AE7907AE-4F20-427C-B6A4-CC09B2C73D01}" type="parTrans" cxnId="{D6950BC1-6FA1-4EF8-88D3-E1D33976AAC5}">
      <dgm:prSet/>
      <dgm:spPr/>
      <dgm:t>
        <a:bodyPr/>
        <a:lstStyle/>
        <a:p>
          <a:endParaRPr lang="en-US"/>
        </a:p>
      </dgm:t>
    </dgm:pt>
    <dgm:pt modelId="{20E78D58-87B0-4550-BF45-2D25D243C58C}" type="sibTrans" cxnId="{D6950BC1-6FA1-4EF8-88D3-E1D33976AAC5}">
      <dgm:prSet/>
      <dgm:spPr/>
      <dgm:t>
        <a:bodyPr/>
        <a:lstStyle/>
        <a:p>
          <a:endParaRPr lang="en-US"/>
        </a:p>
      </dgm:t>
    </dgm:pt>
    <dgm:pt modelId="{5F966E71-66DD-4848-B97B-BA0D97EFFCCB}">
      <dgm:prSet/>
      <dgm:spPr/>
      <dgm:t>
        <a:bodyPr/>
        <a:lstStyle/>
        <a:p>
          <a:r>
            <a:rPr lang="en-GB"/>
            <a:t>Robust technological infrastructure and ongoing support.</a:t>
          </a:r>
          <a:endParaRPr lang="en-US"/>
        </a:p>
      </dgm:t>
    </dgm:pt>
    <dgm:pt modelId="{01A2C5B3-009D-4485-B114-D088BE52CBB0}" type="parTrans" cxnId="{DAA706AC-2EFD-411A-8A9C-1F4F1CFC1443}">
      <dgm:prSet/>
      <dgm:spPr/>
      <dgm:t>
        <a:bodyPr/>
        <a:lstStyle/>
        <a:p>
          <a:endParaRPr lang="en-US"/>
        </a:p>
      </dgm:t>
    </dgm:pt>
    <dgm:pt modelId="{41E2A7BB-E499-4D3D-A73A-1F5FA4588B77}" type="sibTrans" cxnId="{DAA706AC-2EFD-411A-8A9C-1F4F1CFC1443}">
      <dgm:prSet/>
      <dgm:spPr/>
      <dgm:t>
        <a:bodyPr/>
        <a:lstStyle/>
        <a:p>
          <a:endParaRPr lang="en-US"/>
        </a:p>
      </dgm:t>
    </dgm:pt>
    <dgm:pt modelId="{F560B9B5-5B6B-496F-98B9-4B523F46D05A}">
      <dgm:prSet/>
      <dgm:spPr/>
      <dgm:t>
        <a:bodyPr/>
        <a:lstStyle/>
        <a:p>
          <a:r>
            <a:rPr lang="en-GB"/>
            <a:t>Real-World Example:</a:t>
          </a:r>
          <a:endParaRPr lang="en-US"/>
        </a:p>
      </dgm:t>
    </dgm:pt>
    <dgm:pt modelId="{39222C57-0BEF-428A-99CE-A15424C0545E}" type="parTrans" cxnId="{5ED6DFCC-B1ED-4B6F-A420-FEC7C60AC050}">
      <dgm:prSet/>
      <dgm:spPr/>
      <dgm:t>
        <a:bodyPr/>
        <a:lstStyle/>
        <a:p>
          <a:endParaRPr lang="en-US"/>
        </a:p>
      </dgm:t>
    </dgm:pt>
    <dgm:pt modelId="{6581927B-3F32-4804-8202-7ED060806031}" type="sibTrans" cxnId="{5ED6DFCC-B1ED-4B6F-A420-FEC7C60AC050}">
      <dgm:prSet/>
      <dgm:spPr/>
      <dgm:t>
        <a:bodyPr/>
        <a:lstStyle/>
        <a:p>
          <a:endParaRPr lang="en-US"/>
        </a:p>
      </dgm:t>
    </dgm:pt>
    <dgm:pt modelId="{F3E5645F-67E2-4365-86F3-4DA9925D04F8}">
      <dgm:prSet/>
      <dgm:spPr/>
      <dgm:t>
        <a:bodyPr/>
        <a:lstStyle/>
        <a:p>
          <a:r>
            <a:rPr lang="en-GB"/>
            <a:t>Companies that have successfully integrated technology with strong workforce transition plans.</a:t>
          </a:r>
          <a:endParaRPr lang="en-US"/>
        </a:p>
      </dgm:t>
    </dgm:pt>
    <dgm:pt modelId="{411982DA-B475-4CF7-B1F3-98F486DD0608}" type="parTrans" cxnId="{11C0399D-72EC-4157-8AEF-B6AC6CEE1362}">
      <dgm:prSet/>
      <dgm:spPr/>
      <dgm:t>
        <a:bodyPr/>
        <a:lstStyle/>
        <a:p>
          <a:endParaRPr lang="en-US"/>
        </a:p>
      </dgm:t>
    </dgm:pt>
    <dgm:pt modelId="{B41ECEF8-2DF1-4AA8-AF18-F6DA2547841E}" type="sibTrans" cxnId="{11C0399D-72EC-4157-8AEF-B6AC6CEE1362}">
      <dgm:prSet/>
      <dgm:spPr/>
      <dgm:t>
        <a:bodyPr/>
        <a:lstStyle/>
        <a:p>
          <a:endParaRPr lang="en-US"/>
        </a:p>
      </dgm:t>
    </dgm:pt>
    <dgm:pt modelId="{C8BB403C-999F-424B-A9B0-BA3D7C517B0B}" type="pres">
      <dgm:prSet presAssocID="{B0EAC7ED-8AA1-4EEA-8092-5D797EBDE533}" presName="linear" presStyleCnt="0">
        <dgm:presLayoutVars>
          <dgm:dir/>
          <dgm:animLvl val="lvl"/>
          <dgm:resizeHandles val="exact"/>
        </dgm:presLayoutVars>
      </dgm:prSet>
      <dgm:spPr/>
    </dgm:pt>
    <dgm:pt modelId="{3D567907-B6E4-4AC4-964A-BFE7E3789E82}" type="pres">
      <dgm:prSet presAssocID="{19725A07-D350-4988-9375-D43B2E095C92}" presName="parentLin" presStyleCnt="0"/>
      <dgm:spPr/>
    </dgm:pt>
    <dgm:pt modelId="{59658FE0-EFD0-4603-8C4B-1B7A67FD429F}" type="pres">
      <dgm:prSet presAssocID="{19725A07-D350-4988-9375-D43B2E095C92}" presName="parentLeftMargin" presStyleLbl="node1" presStyleIdx="0" presStyleCnt="2"/>
      <dgm:spPr/>
    </dgm:pt>
    <dgm:pt modelId="{B89ECEDA-94CA-4E6F-A340-BE87A8BE06F5}" type="pres">
      <dgm:prSet presAssocID="{19725A07-D350-4988-9375-D43B2E095C92}" presName="parentText" presStyleLbl="node1" presStyleIdx="0" presStyleCnt="2">
        <dgm:presLayoutVars>
          <dgm:chMax val="0"/>
          <dgm:bulletEnabled val="1"/>
        </dgm:presLayoutVars>
      </dgm:prSet>
      <dgm:spPr/>
    </dgm:pt>
    <dgm:pt modelId="{DD25F346-9096-498B-BCF0-D27FC88FF078}" type="pres">
      <dgm:prSet presAssocID="{19725A07-D350-4988-9375-D43B2E095C92}" presName="negativeSpace" presStyleCnt="0"/>
      <dgm:spPr/>
    </dgm:pt>
    <dgm:pt modelId="{8205C949-AD68-4A19-A573-E253489A59FC}" type="pres">
      <dgm:prSet presAssocID="{19725A07-D350-4988-9375-D43B2E095C92}" presName="childText" presStyleLbl="conFgAcc1" presStyleIdx="0" presStyleCnt="2">
        <dgm:presLayoutVars>
          <dgm:bulletEnabled val="1"/>
        </dgm:presLayoutVars>
      </dgm:prSet>
      <dgm:spPr/>
    </dgm:pt>
    <dgm:pt modelId="{29876ED9-9FDB-4FD2-BEE7-A63095C32644}" type="pres">
      <dgm:prSet presAssocID="{A4CE4A5B-7A6B-46EA-8690-DEF6E00E770D}" presName="spaceBetweenRectangles" presStyleCnt="0"/>
      <dgm:spPr/>
    </dgm:pt>
    <dgm:pt modelId="{70185095-C38D-4E65-A926-A203D57F30FD}" type="pres">
      <dgm:prSet presAssocID="{F560B9B5-5B6B-496F-98B9-4B523F46D05A}" presName="parentLin" presStyleCnt="0"/>
      <dgm:spPr/>
    </dgm:pt>
    <dgm:pt modelId="{560F633F-8A00-4490-B059-7825C4B7818F}" type="pres">
      <dgm:prSet presAssocID="{F560B9B5-5B6B-496F-98B9-4B523F46D05A}" presName="parentLeftMargin" presStyleLbl="node1" presStyleIdx="0" presStyleCnt="2"/>
      <dgm:spPr/>
    </dgm:pt>
    <dgm:pt modelId="{1813186C-6C39-4499-9B06-7E3826A8DE6B}" type="pres">
      <dgm:prSet presAssocID="{F560B9B5-5B6B-496F-98B9-4B523F46D05A}" presName="parentText" presStyleLbl="node1" presStyleIdx="1" presStyleCnt="2">
        <dgm:presLayoutVars>
          <dgm:chMax val="0"/>
          <dgm:bulletEnabled val="1"/>
        </dgm:presLayoutVars>
      </dgm:prSet>
      <dgm:spPr/>
    </dgm:pt>
    <dgm:pt modelId="{8A6F0CF1-450F-4DD7-81D8-E1EB421A3F4A}" type="pres">
      <dgm:prSet presAssocID="{F560B9B5-5B6B-496F-98B9-4B523F46D05A}" presName="negativeSpace" presStyleCnt="0"/>
      <dgm:spPr/>
    </dgm:pt>
    <dgm:pt modelId="{604EB18A-EF65-46E5-84C4-E7C1B4CB24D9}" type="pres">
      <dgm:prSet presAssocID="{F560B9B5-5B6B-496F-98B9-4B523F46D05A}" presName="childText" presStyleLbl="conFgAcc1" presStyleIdx="1" presStyleCnt="2">
        <dgm:presLayoutVars>
          <dgm:bulletEnabled val="1"/>
        </dgm:presLayoutVars>
      </dgm:prSet>
      <dgm:spPr/>
    </dgm:pt>
  </dgm:ptLst>
  <dgm:cxnLst>
    <dgm:cxn modelId="{AD597B0C-726D-4190-A114-8073CC1BD281}" type="presOf" srcId="{0FB55A96-5FA2-4012-AC63-F453E973B973}" destId="{8205C949-AD68-4A19-A573-E253489A59FC}" srcOrd="0" destOrd="0" presId="urn:microsoft.com/office/officeart/2005/8/layout/list1"/>
    <dgm:cxn modelId="{EA38BF1B-FC06-45FA-878E-D6344E807877}" type="presOf" srcId="{19725A07-D350-4988-9375-D43B2E095C92}" destId="{B89ECEDA-94CA-4E6F-A340-BE87A8BE06F5}" srcOrd="1" destOrd="0" presId="urn:microsoft.com/office/officeart/2005/8/layout/list1"/>
    <dgm:cxn modelId="{38AF0426-1DBE-4EF2-A3AB-37719D32FD0D}" type="presOf" srcId="{5F966E71-66DD-4848-B97B-BA0D97EFFCCB}" destId="{8205C949-AD68-4A19-A573-E253489A59FC}" srcOrd="0" destOrd="3" presId="urn:microsoft.com/office/officeart/2005/8/layout/list1"/>
    <dgm:cxn modelId="{7A21EA2B-938A-496D-A613-BB6093E10FDD}" type="presOf" srcId="{F560B9B5-5B6B-496F-98B9-4B523F46D05A}" destId="{1813186C-6C39-4499-9B06-7E3826A8DE6B}" srcOrd="1" destOrd="0" presId="urn:microsoft.com/office/officeart/2005/8/layout/list1"/>
    <dgm:cxn modelId="{B3308A73-F48E-49CB-8DA4-1F66516B3362}" srcId="{B0EAC7ED-8AA1-4EEA-8092-5D797EBDE533}" destId="{19725A07-D350-4988-9375-D43B2E095C92}" srcOrd="0" destOrd="0" parTransId="{CBDA829A-B23F-426A-9A2A-ECECE5E8FDBB}" sibTransId="{A4CE4A5B-7A6B-46EA-8690-DEF6E00E770D}"/>
    <dgm:cxn modelId="{55338880-BEDA-4717-B82E-E8F632A86E3C}" type="presOf" srcId="{F3E5645F-67E2-4365-86F3-4DA9925D04F8}" destId="{604EB18A-EF65-46E5-84C4-E7C1B4CB24D9}" srcOrd="0" destOrd="0" presId="urn:microsoft.com/office/officeart/2005/8/layout/list1"/>
    <dgm:cxn modelId="{232C708F-637B-4543-ACD6-58E6C33B35CB}" type="presOf" srcId="{B0EAC7ED-8AA1-4EEA-8092-5D797EBDE533}" destId="{C8BB403C-999F-424B-A9B0-BA3D7C517B0B}" srcOrd="0" destOrd="0" presId="urn:microsoft.com/office/officeart/2005/8/layout/list1"/>
    <dgm:cxn modelId="{9F79C68F-12C1-4246-A3B2-ABE7BCDCDEA3}" type="presOf" srcId="{C3825E76-B105-4BDE-9C2C-AE51D95CAF8C}" destId="{8205C949-AD68-4A19-A573-E253489A59FC}" srcOrd="0" destOrd="2" presId="urn:microsoft.com/office/officeart/2005/8/layout/list1"/>
    <dgm:cxn modelId="{AFDEFF91-B1F6-4A2A-9DB4-315D38D91D05}" type="presOf" srcId="{E0F1E67E-1FE0-4346-A599-C67C64596132}" destId="{8205C949-AD68-4A19-A573-E253489A59FC}" srcOrd="0" destOrd="1" presId="urn:microsoft.com/office/officeart/2005/8/layout/list1"/>
    <dgm:cxn modelId="{11C0399D-72EC-4157-8AEF-B6AC6CEE1362}" srcId="{F560B9B5-5B6B-496F-98B9-4B523F46D05A}" destId="{F3E5645F-67E2-4365-86F3-4DA9925D04F8}" srcOrd="0" destOrd="0" parTransId="{411982DA-B475-4CF7-B1F3-98F486DD0608}" sibTransId="{B41ECEF8-2DF1-4AA8-AF18-F6DA2547841E}"/>
    <dgm:cxn modelId="{84B367A2-BA23-47CF-A510-1FFE5AE05CE4}" type="presOf" srcId="{F560B9B5-5B6B-496F-98B9-4B523F46D05A}" destId="{560F633F-8A00-4490-B059-7825C4B7818F}" srcOrd="0" destOrd="0" presId="urn:microsoft.com/office/officeart/2005/8/layout/list1"/>
    <dgm:cxn modelId="{DAA706AC-2EFD-411A-8A9C-1F4F1CFC1443}" srcId="{19725A07-D350-4988-9375-D43B2E095C92}" destId="{5F966E71-66DD-4848-B97B-BA0D97EFFCCB}" srcOrd="3" destOrd="0" parTransId="{01A2C5B3-009D-4485-B114-D088BE52CBB0}" sibTransId="{41E2A7BB-E499-4D3D-A73A-1F5FA4588B77}"/>
    <dgm:cxn modelId="{24F144BA-6B7C-4720-A776-087E7C422B69}" srcId="{19725A07-D350-4988-9375-D43B2E095C92}" destId="{E0F1E67E-1FE0-4346-A599-C67C64596132}" srcOrd="1" destOrd="0" parTransId="{D9CC8C3D-BCCE-4EC8-B04F-BA670AFF4396}" sibTransId="{1620D8D1-9001-452B-B1CD-2B91EAD5D720}"/>
    <dgm:cxn modelId="{D6950BC1-6FA1-4EF8-88D3-E1D33976AAC5}" srcId="{19725A07-D350-4988-9375-D43B2E095C92}" destId="{C3825E76-B105-4BDE-9C2C-AE51D95CAF8C}" srcOrd="2" destOrd="0" parTransId="{AE7907AE-4F20-427C-B6A4-CC09B2C73D01}" sibTransId="{20E78D58-87B0-4550-BF45-2D25D243C58C}"/>
    <dgm:cxn modelId="{5ED6DFCC-B1ED-4B6F-A420-FEC7C60AC050}" srcId="{B0EAC7ED-8AA1-4EEA-8092-5D797EBDE533}" destId="{F560B9B5-5B6B-496F-98B9-4B523F46D05A}" srcOrd="1" destOrd="0" parTransId="{39222C57-0BEF-428A-99CE-A15424C0545E}" sibTransId="{6581927B-3F32-4804-8202-7ED060806031}"/>
    <dgm:cxn modelId="{A388B6E4-7466-481A-AEE9-6E2AC7943053}" srcId="{19725A07-D350-4988-9375-D43B2E095C92}" destId="{0FB55A96-5FA2-4012-AC63-F453E973B973}" srcOrd="0" destOrd="0" parTransId="{55931B6F-4BDD-4423-B0BA-E42A0F2B6DFC}" sibTransId="{95E0C169-7D02-4146-823E-5A2567263390}"/>
    <dgm:cxn modelId="{9DCF43F4-8A4D-464E-B9CB-62749A3F7283}" type="presOf" srcId="{19725A07-D350-4988-9375-D43B2E095C92}" destId="{59658FE0-EFD0-4603-8C4B-1B7A67FD429F}" srcOrd="0" destOrd="0" presId="urn:microsoft.com/office/officeart/2005/8/layout/list1"/>
    <dgm:cxn modelId="{CFB2557A-FB65-4228-821A-A591A3AF32DF}" type="presParOf" srcId="{C8BB403C-999F-424B-A9B0-BA3D7C517B0B}" destId="{3D567907-B6E4-4AC4-964A-BFE7E3789E82}" srcOrd="0" destOrd="0" presId="urn:microsoft.com/office/officeart/2005/8/layout/list1"/>
    <dgm:cxn modelId="{768227CF-4108-4ADE-B98B-CCBEC0A37CF0}" type="presParOf" srcId="{3D567907-B6E4-4AC4-964A-BFE7E3789E82}" destId="{59658FE0-EFD0-4603-8C4B-1B7A67FD429F}" srcOrd="0" destOrd="0" presId="urn:microsoft.com/office/officeart/2005/8/layout/list1"/>
    <dgm:cxn modelId="{D82B53A5-52E5-4503-9D6C-A3445C9AF12C}" type="presParOf" srcId="{3D567907-B6E4-4AC4-964A-BFE7E3789E82}" destId="{B89ECEDA-94CA-4E6F-A340-BE87A8BE06F5}" srcOrd="1" destOrd="0" presId="urn:microsoft.com/office/officeart/2005/8/layout/list1"/>
    <dgm:cxn modelId="{8AAE538B-0711-4A2A-92D0-44B389EABDE1}" type="presParOf" srcId="{C8BB403C-999F-424B-A9B0-BA3D7C517B0B}" destId="{DD25F346-9096-498B-BCF0-D27FC88FF078}" srcOrd="1" destOrd="0" presId="urn:microsoft.com/office/officeart/2005/8/layout/list1"/>
    <dgm:cxn modelId="{9528F5B1-E95E-4CD6-B5A7-2466DA6C1F56}" type="presParOf" srcId="{C8BB403C-999F-424B-A9B0-BA3D7C517B0B}" destId="{8205C949-AD68-4A19-A573-E253489A59FC}" srcOrd="2" destOrd="0" presId="urn:microsoft.com/office/officeart/2005/8/layout/list1"/>
    <dgm:cxn modelId="{099061EC-8215-4E18-9413-90F57DA5D34D}" type="presParOf" srcId="{C8BB403C-999F-424B-A9B0-BA3D7C517B0B}" destId="{29876ED9-9FDB-4FD2-BEE7-A63095C32644}" srcOrd="3" destOrd="0" presId="urn:microsoft.com/office/officeart/2005/8/layout/list1"/>
    <dgm:cxn modelId="{80B9327E-1CD7-45FC-BB89-8EB39C4FD81E}" type="presParOf" srcId="{C8BB403C-999F-424B-A9B0-BA3D7C517B0B}" destId="{70185095-C38D-4E65-A926-A203D57F30FD}" srcOrd="4" destOrd="0" presId="urn:microsoft.com/office/officeart/2005/8/layout/list1"/>
    <dgm:cxn modelId="{8D6CB491-557E-4B79-8910-76F07E548C60}" type="presParOf" srcId="{70185095-C38D-4E65-A926-A203D57F30FD}" destId="{560F633F-8A00-4490-B059-7825C4B7818F}" srcOrd="0" destOrd="0" presId="urn:microsoft.com/office/officeart/2005/8/layout/list1"/>
    <dgm:cxn modelId="{C04854BE-38B4-4DC2-A5A7-7C176B0C806A}" type="presParOf" srcId="{70185095-C38D-4E65-A926-A203D57F30FD}" destId="{1813186C-6C39-4499-9B06-7E3826A8DE6B}" srcOrd="1" destOrd="0" presId="urn:microsoft.com/office/officeart/2005/8/layout/list1"/>
    <dgm:cxn modelId="{261D66AA-C369-4357-B0BE-8BA2A193892A}" type="presParOf" srcId="{C8BB403C-999F-424B-A9B0-BA3D7C517B0B}" destId="{8A6F0CF1-450F-4DD7-81D8-E1EB421A3F4A}" srcOrd="5" destOrd="0" presId="urn:microsoft.com/office/officeart/2005/8/layout/list1"/>
    <dgm:cxn modelId="{3A0EB4C1-CC80-4594-9E24-20D4EC6A57BD}" type="presParOf" srcId="{C8BB403C-999F-424B-A9B0-BA3D7C517B0B}" destId="{604EB18A-EF65-46E5-84C4-E7C1B4CB24D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BD357-7393-4E9C-A3DC-5D53158FD0F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157B05-2BA4-426A-AED2-F4FC121EAE5A}">
      <dgm:prSet/>
      <dgm:spPr/>
      <dgm:t>
        <a:bodyPr/>
        <a:lstStyle/>
        <a:p>
          <a:pPr>
            <a:defRPr b="1"/>
          </a:pPr>
          <a:r>
            <a:rPr lang="en-GB"/>
            <a:t>Lessons Learned:</a:t>
          </a:r>
          <a:endParaRPr lang="en-US"/>
        </a:p>
      </dgm:t>
    </dgm:pt>
    <dgm:pt modelId="{F8687F14-1EBD-475C-962A-83B51D5CF66B}" type="parTrans" cxnId="{CB284E54-FF55-4D74-BC82-D73F1976AF39}">
      <dgm:prSet/>
      <dgm:spPr/>
      <dgm:t>
        <a:bodyPr/>
        <a:lstStyle/>
        <a:p>
          <a:endParaRPr lang="en-US"/>
        </a:p>
      </dgm:t>
    </dgm:pt>
    <dgm:pt modelId="{BECC8FB8-A528-41ED-A23D-BA5AAD043DB1}" type="sibTrans" cxnId="{CB284E54-FF55-4D74-BC82-D73F1976AF39}">
      <dgm:prSet/>
      <dgm:spPr/>
      <dgm:t>
        <a:bodyPr/>
        <a:lstStyle/>
        <a:p>
          <a:endParaRPr lang="en-US"/>
        </a:p>
      </dgm:t>
    </dgm:pt>
    <dgm:pt modelId="{7E7DBAD5-EE47-4758-A99B-B9C591D926C1}">
      <dgm:prSet/>
      <dgm:spPr/>
      <dgm:t>
        <a:bodyPr/>
        <a:lstStyle/>
        <a:p>
          <a:r>
            <a:rPr lang="en-GB"/>
            <a:t>Automation boosts efficiency but necessitates a focus on human capital.</a:t>
          </a:r>
          <a:endParaRPr lang="en-US"/>
        </a:p>
      </dgm:t>
    </dgm:pt>
    <dgm:pt modelId="{E91F13C2-502A-4D0F-89F2-277E5C494BFB}" type="parTrans" cxnId="{CA8CC64A-3805-4CDB-91BC-E0CDDBB5BF0B}">
      <dgm:prSet/>
      <dgm:spPr/>
      <dgm:t>
        <a:bodyPr/>
        <a:lstStyle/>
        <a:p>
          <a:endParaRPr lang="en-US"/>
        </a:p>
      </dgm:t>
    </dgm:pt>
    <dgm:pt modelId="{79B0B259-890F-4232-A05A-D026CD800BBF}" type="sibTrans" cxnId="{CA8CC64A-3805-4CDB-91BC-E0CDDBB5BF0B}">
      <dgm:prSet/>
      <dgm:spPr/>
      <dgm:t>
        <a:bodyPr/>
        <a:lstStyle/>
        <a:p>
          <a:endParaRPr lang="en-US"/>
        </a:p>
      </dgm:t>
    </dgm:pt>
    <dgm:pt modelId="{EBD2DA8B-94A0-4592-A6EF-7C72A92A936F}">
      <dgm:prSet/>
      <dgm:spPr/>
      <dgm:t>
        <a:bodyPr/>
        <a:lstStyle/>
        <a:p>
          <a:r>
            <a:rPr lang="en-GB"/>
            <a:t>Transitioning smoothly requires addressing both technical and social dimensions.</a:t>
          </a:r>
          <a:endParaRPr lang="en-US"/>
        </a:p>
      </dgm:t>
    </dgm:pt>
    <dgm:pt modelId="{1EE67C73-C72D-448C-BC8B-85EB12122FD8}" type="parTrans" cxnId="{011FF9A5-2711-4E7F-8838-A37432F70FD1}">
      <dgm:prSet/>
      <dgm:spPr/>
      <dgm:t>
        <a:bodyPr/>
        <a:lstStyle/>
        <a:p>
          <a:endParaRPr lang="en-US"/>
        </a:p>
      </dgm:t>
    </dgm:pt>
    <dgm:pt modelId="{F8829DC3-B1B0-4685-A6E3-CF3F73FA7ED7}" type="sibTrans" cxnId="{011FF9A5-2711-4E7F-8838-A37432F70FD1}">
      <dgm:prSet/>
      <dgm:spPr/>
      <dgm:t>
        <a:bodyPr/>
        <a:lstStyle/>
        <a:p>
          <a:endParaRPr lang="en-US"/>
        </a:p>
      </dgm:t>
    </dgm:pt>
    <dgm:pt modelId="{831C95DF-A398-41CA-B8C7-CF4C9EFEF91C}">
      <dgm:prSet/>
      <dgm:spPr/>
      <dgm:t>
        <a:bodyPr/>
        <a:lstStyle/>
        <a:p>
          <a:r>
            <a:rPr lang="en-GB"/>
            <a:t>No single approach fits all—each industry has its unique set of challenges and opportunities.</a:t>
          </a:r>
          <a:endParaRPr lang="en-US"/>
        </a:p>
      </dgm:t>
    </dgm:pt>
    <dgm:pt modelId="{72921F59-A043-4F8E-979B-E3AA712B7492}" type="parTrans" cxnId="{D263FC36-7BA9-42AB-AD61-5E7E741945DC}">
      <dgm:prSet/>
      <dgm:spPr/>
      <dgm:t>
        <a:bodyPr/>
        <a:lstStyle/>
        <a:p>
          <a:endParaRPr lang="en-US"/>
        </a:p>
      </dgm:t>
    </dgm:pt>
    <dgm:pt modelId="{494A78DC-9C46-4B56-B4AB-C1CAA8194FB7}" type="sibTrans" cxnId="{D263FC36-7BA9-42AB-AD61-5E7E741945DC}">
      <dgm:prSet/>
      <dgm:spPr/>
      <dgm:t>
        <a:bodyPr/>
        <a:lstStyle/>
        <a:p>
          <a:endParaRPr lang="en-US"/>
        </a:p>
      </dgm:t>
    </dgm:pt>
    <dgm:pt modelId="{C131AA63-F322-456B-BB6F-4A464B0E2130}">
      <dgm:prSet/>
      <dgm:spPr/>
      <dgm:t>
        <a:bodyPr/>
        <a:lstStyle/>
        <a:p>
          <a:pPr>
            <a:defRPr b="1"/>
          </a:pPr>
          <a:r>
            <a:rPr lang="en-GB"/>
            <a:t>Takeaway Message:</a:t>
          </a:r>
          <a:endParaRPr lang="en-US"/>
        </a:p>
      </dgm:t>
    </dgm:pt>
    <dgm:pt modelId="{B4066F46-62C9-49C6-A11C-CEDCFE25BC02}" type="parTrans" cxnId="{94CE573D-3F42-499E-B923-C1579D14AA7C}">
      <dgm:prSet/>
      <dgm:spPr/>
      <dgm:t>
        <a:bodyPr/>
        <a:lstStyle/>
        <a:p>
          <a:endParaRPr lang="en-US"/>
        </a:p>
      </dgm:t>
    </dgm:pt>
    <dgm:pt modelId="{406D4570-7739-433A-8EF5-1B6E46D8A5E7}" type="sibTrans" cxnId="{94CE573D-3F42-499E-B923-C1579D14AA7C}">
      <dgm:prSet/>
      <dgm:spPr/>
      <dgm:t>
        <a:bodyPr/>
        <a:lstStyle/>
        <a:p>
          <a:endParaRPr lang="en-US"/>
        </a:p>
      </dgm:t>
    </dgm:pt>
    <dgm:pt modelId="{AF5CCD28-AF8B-4B2F-B8F8-ABD6A231034A}">
      <dgm:prSet/>
      <dgm:spPr/>
      <dgm:t>
        <a:bodyPr/>
        <a:lstStyle/>
        <a:p>
          <a:r>
            <a:rPr lang="en-GB"/>
            <a:t>Embrace change thoughtfully, integrating technology with strategic workforce development.</a:t>
          </a:r>
          <a:endParaRPr lang="en-US"/>
        </a:p>
      </dgm:t>
    </dgm:pt>
    <dgm:pt modelId="{39AC4F3C-2C42-4726-B967-B8AA99FD6645}" type="parTrans" cxnId="{6D3FE6DB-0F02-4AAE-97C9-287EB2B7DD21}">
      <dgm:prSet/>
      <dgm:spPr/>
      <dgm:t>
        <a:bodyPr/>
        <a:lstStyle/>
        <a:p>
          <a:endParaRPr lang="en-US"/>
        </a:p>
      </dgm:t>
    </dgm:pt>
    <dgm:pt modelId="{8135C0E9-88C9-402F-8174-BDD5B6505F76}" type="sibTrans" cxnId="{6D3FE6DB-0F02-4AAE-97C9-287EB2B7DD21}">
      <dgm:prSet/>
      <dgm:spPr/>
      <dgm:t>
        <a:bodyPr/>
        <a:lstStyle/>
        <a:p>
          <a:endParaRPr lang="en-US"/>
        </a:p>
      </dgm:t>
    </dgm:pt>
    <dgm:pt modelId="{BC61BB3E-B48C-4A26-8867-D18FBD464D7F}" type="pres">
      <dgm:prSet presAssocID="{06CBD357-7393-4E9C-A3DC-5D53158FD0FB}" presName="root" presStyleCnt="0">
        <dgm:presLayoutVars>
          <dgm:dir/>
          <dgm:resizeHandles val="exact"/>
        </dgm:presLayoutVars>
      </dgm:prSet>
      <dgm:spPr/>
    </dgm:pt>
    <dgm:pt modelId="{DEBCE73A-A613-4399-A042-D675298684BD}" type="pres">
      <dgm:prSet presAssocID="{3D157B05-2BA4-426A-AED2-F4FC121EAE5A}" presName="compNode" presStyleCnt="0"/>
      <dgm:spPr/>
    </dgm:pt>
    <dgm:pt modelId="{EE800979-628C-474A-816A-B48C342A7BF1}" type="pres">
      <dgm:prSet presAssocID="{3D157B05-2BA4-426A-AED2-F4FC121EAE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6A88658F-C473-4287-91BD-0F338AEABFBA}" type="pres">
      <dgm:prSet presAssocID="{3D157B05-2BA4-426A-AED2-F4FC121EAE5A}" presName="iconSpace" presStyleCnt="0"/>
      <dgm:spPr/>
    </dgm:pt>
    <dgm:pt modelId="{67BDA925-3F09-4A30-B925-04647ABB4CF6}" type="pres">
      <dgm:prSet presAssocID="{3D157B05-2BA4-426A-AED2-F4FC121EAE5A}" presName="parTx" presStyleLbl="revTx" presStyleIdx="0" presStyleCnt="4">
        <dgm:presLayoutVars>
          <dgm:chMax val="0"/>
          <dgm:chPref val="0"/>
        </dgm:presLayoutVars>
      </dgm:prSet>
      <dgm:spPr/>
    </dgm:pt>
    <dgm:pt modelId="{94E1B69A-E297-49FD-93A2-3B1E8673D666}" type="pres">
      <dgm:prSet presAssocID="{3D157B05-2BA4-426A-AED2-F4FC121EAE5A}" presName="txSpace" presStyleCnt="0"/>
      <dgm:spPr/>
    </dgm:pt>
    <dgm:pt modelId="{BD78C073-CE75-46CC-ADF4-8B1CDF6324F2}" type="pres">
      <dgm:prSet presAssocID="{3D157B05-2BA4-426A-AED2-F4FC121EAE5A}" presName="desTx" presStyleLbl="revTx" presStyleIdx="1" presStyleCnt="4">
        <dgm:presLayoutVars/>
      </dgm:prSet>
      <dgm:spPr/>
    </dgm:pt>
    <dgm:pt modelId="{0529FF0F-C9D2-4504-92FE-373879CDE52E}" type="pres">
      <dgm:prSet presAssocID="{BECC8FB8-A528-41ED-A23D-BA5AAD043DB1}" presName="sibTrans" presStyleCnt="0"/>
      <dgm:spPr/>
    </dgm:pt>
    <dgm:pt modelId="{68C80973-D5A4-4FB0-A8DB-09689EDC6DE7}" type="pres">
      <dgm:prSet presAssocID="{C131AA63-F322-456B-BB6F-4A464B0E2130}" presName="compNode" presStyleCnt="0"/>
      <dgm:spPr/>
    </dgm:pt>
    <dgm:pt modelId="{9FB06B49-F1F5-4101-8E24-4C2B968AF098}" type="pres">
      <dgm:prSet presAssocID="{C131AA63-F322-456B-BB6F-4A464B0E21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66D6E564-1B57-4F8A-AB6E-19C230D53669}" type="pres">
      <dgm:prSet presAssocID="{C131AA63-F322-456B-BB6F-4A464B0E2130}" presName="iconSpace" presStyleCnt="0"/>
      <dgm:spPr/>
    </dgm:pt>
    <dgm:pt modelId="{635E5545-B216-4804-A13B-F1F7C6F758AA}" type="pres">
      <dgm:prSet presAssocID="{C131AA63-F322-456B-BB6F-4A464B0E2130}" presName="parTx" presStyleLbl="revTx" presStyleIdx="2" presStyleCnt="4">
        <dgm:presLayoutVars>
          <dgm:chMax val="0"/>
          <dgm:chPref val="0"/>
        </dgm:presLayoutVars>
      </dgm:prSet>
      <dgm:spPr/>
    </dgm:pt>
    <dgm:pt modelId="{0AC0E7A2-D3E4-4749-B6E4-A56D3B5EDD73}" type="pres">
      <dgm:prSet presAssocID="{C131AA63-F322-456B-BB6F-4A464B0E2130}" presName="txSpace" presStyleCnt="0"/>
      <dgm:spPr/>
    </dgm:pt>
    <dgm:pt modelId="{4C10F5C1-047E-4AB8-A2C2-1BA3F543A5A2}" type="pres">
      <dgm:prSet presAssocID="{C131AA63-F322-456B-BB6F-4A464B0E2130}" presName="desTx" presStyleLbl="revTx" presStyleIdx="3" presStyleCnt="4">
        <dgm:presLayoutVars/>
      </dgm:prSet>
      <dgm:spPr/>
    </dgm:pt>
  </dgm:ptLst>
  <dgm:cxnLst>
    <dgm:cxn modelId="{7E32E603-F120-4320-9874-15B6F38A518C}" type="presOf" srcId="{C131AA63-F322-456B-BB6F-4A464B0E2130}" destId="{635E5545-B216-4804-A13B-F1F7C6F758AA}" srcOrd="0" destOrd="0" presId="urn:microsoft.com/office/officeart/2018/2/layout/IconLabelDescriptionList"/>
    <dgm:cxn modelId="{6EFF360C-8896-4D8A-8993-8DFD2952767F}" type="presOf" srcId="{7E7DBAD5-EE47-4758-A99B-B9C591D926C1}" destId="{BD78C073-CE75-46CC-ADF4-8B1CDF6324F2}" srcOrd="0" destOrd="0" presId="urn:microsoft.com/office/officeart/2018/2/layout/IconLabelDescriptionList"/>
    <dgm:cxn modelId="{D263FC36-7BA9-42AB-AD61-5E7E741945DC}" srcId="{3D157B05-2BA4-426A-AED2-F4FC121EAE5A}" destId="{831C95DF-A398-41CA-B8C7-CF4C9EFEF91C}" srcOrd="2" destOrd="0" parTransId="{72921F59-A043-4F8E-979B-E3AA712B7492}" sibTransId="{494A78DC-9C46-4B56-B4AB-C1CAA8194FB7}"/>
    <dgm:cxn modelId="{94CE573D-3F42-499E-B923-C1579D14AA7C}" srcId="{06CBD357-7393-4E9C-A3DC-5D53158FD0FB}" destId="{C131AA63-F322-456B-BB6F-4A464B0E2130}" srcOrd="1" destOrd="0" parTransId="{B4066F46-62C9-49C6-A11C-CEDCFE25BC02}" sibTransId="{406D4570-7739-433A-8EF5-1B6E46D8A5E7}"/>
    <dgm:cxn modelId="{CA8CC64A-3805-4CDB-91BC-E0CDDBB5BF0B}" srcId="{3D157B05-2BA4-426A-AED2-F4FC121EAE5A}" destId="{7E7DBAD5-EE47-4758-A99B-B9C591D926C1}" srcOrd="0" destOrd="0" parTransId="{E91F13C2-502A-4D0F-89F2-277E5C494BFB}" sibTransId="{79B0B259-890F-4232-A05A-D026CD800BBF}"/>
    <dgm:cxn modelId="{CB284E54-FF55-4D74-BC82-D73F1976AF39}" srcId="{06CBD357-7393-4E9C-A3DC-5D53158FD0FB}" destId="{3D157B05-2BA4-426A-AED2-F4FC121EAE5A}" srcOrd="0" destOrd="0" parTransId="{F8687F14-1EBD-475C-962A-83B51D5CF66B}" sibTransId="{BECC8FB8-A528-41ED-A23D-BA5AAD043DB1}"/>
    <dgm:cxn modelId="{546D5497-914C-4B90-8FC2-76F149D232FF}" type="presOf" srcId="{AF5CCD28-AF8B-4B2F-B8F8-ABD6A231034A}" destId="{4C10F5C1-047E-4AB8-A2C2-1BA3F543A5A2}" srcOrd="0" destOrd="0" presId="urn:microsoft.com/office/officeart/2018/2/layout/IconLabelDescriptionList"/>
    <dgm:cxn modelId="{CA89EA9F-1BE9-4A90-AE07-4ECDC1A6BB6E}" type="presOf" srcId="{3D157B05-2BA4-426A-AED2-F4FC121EAE5A}" destId="{67BDA925-3F09-4A30-B925-04647ABB4CF6}" srcOrd="0" destOrd="0" presId="urn:microsoft.com/office/officeart/2018/2/layout/IconLabelDescriptionList"/>
    <dgm:cxn modelId="{011FF9A5-2711-4E7F-8838-A37432F70FD1}" srcId="{3D157B05-2BA4-426A-AED2-F4FC121EAE5A}" destId="{EBD2DA8B-94A0-4592-A6EF-7C72A92A936F}" srcOrd="1" destOrd="0" parTransId="{1EE67C73-C72D-448C-BC8B-85EB12122FD8}" sibTransId="{F8829DC3-B1B0-4685-A6E3-CF3F73FA7ED7}"/>
    <dgm:cxn modelId="{247B83B3-83A9-48E9-8A16-D95360ACC562}" type="presOf" srcId="{EBD2DA8B-94A0-4592-A6EF-7C72A92A936F}" destId="{BD78C073-CE75-46CC-ADF4-8B1CDF6324F2}" srcOrd="0" destOrd="1" presId="urn:microsoft.com/office/officeart/2018/2/layout/IconLabelDescriptionList"/>
    <dgm:cxn modelId="{6D3FE6DB-0F02-4AAE-97C9-287EB2B7DD21}" srcId="{C131AA63-F322-456B-BB6F-4A464B0E2130}" destId="{AF5CCD28-AF8B-4B2F-B8F8-ABD6A231034A}" srcOrd="0" destOrd="0" parTransId="{39AC4F3C-2C42-4726-B967-B8AA99FD6645}" sibTransId="{8135C0E9-88C9-402F-8174-BDD5B6505F76}"/>
    <dgm:cxn modelId="{8C46BDED-CB8F-497D-946C-1616071E6E1D}" type="presOf" srcId="{831C95DF-A398-41CA-B8C7-CF4C9EFEF91C}" destId="{BD78C073-CE75-46CC-ADF4-8B1CDF6324F2}" srcOrd="0" destOrd="2" presId="urn:microsoft.com/office/officeart/2018/2/layout/IconLabelDescriptionList"/>
    <dgm:cxn modelId="{CF0BECF6-5852-459D-89E7-83E615708684}" type="presOf" srcId="{06CBD357-7393-4E9C-A3DC-5D53158FD0FB}" destId="{BC61BB3E-B48C-4A26-8867-D18FBD464D7F}" srcOrd="0" destOrd="0" presId="urn:microsoft.com/office/officeart/2018/2/layout/IconLabelDescriptionList"/>
    <dgm:cxn modelId="{E528E501-9B0A-44C2-B836-F8C5CD480010}" type="presParOf" srcId="{BC61BB3E-B48C-4A26-8867-D18FBD464D7F}" destId="{DEBCE73A-A613-4399-A042-D675298684BD}" srcOrd="0" destOrd="0" presId="urn:microsoft.com/office/officeart/2018/2/layout/IconLabelDescriptionList"/>
    <dgm:cxn modelId="{E4E0A806-1822-4756-8447-D342A774A8EE}" type="presParOf" srcId="{DEBCE73A-A613-4399-A042-D675298684BD}" destId="{EE800979-628C-474A-816A-B48C342A7BF1}" srcOrd="0" destOrd="0" presId="urn:microsoft.com/office/officeart/2018/2/layout/IconLabelDescriptionList"/>
    <dgm:cxn modelId="{21AC19EB-1833-4BD5-A317-01DF942535D4}" type="presParOf" srcId="{DEBCE73A-A613-4399-A042-D675298684BD}" destId="{6A88658F-C473-4287-91BD-0F338AEABFBA}" srcOrd="1" destOrd="0" presId="urn:microsoft.com/office/officeart/2018/2/layout/IconLabelDescriptionList"/>
    <dgm:cxn modelId="{CB953BBF-14E5-4752-B8E5-37C2346F5C16}" type="presParOf" srcId="{DEBCE73A-A613-4399-A042-D675298684BD}" destId="{67BDA925-3F09-4A30-B925-04647ABB4CF6}" srcOrd="2" destOrd="0" presId="urn:microsoft.com/office/officeart/2018/2/layout/IconLabelDescriptionList"/>
    <dgm:cxn modelId="{964C0846-8C6B-46CB-A248-AFFEAE150374}" type="presParOf" srcId="{DEBCE73A-A613-4399-A042-D675298684BD}" destId="{94E1B69A-E297-49FD-93A2-3B1E8673D666}" srcOrd="3" destOrd="0" presId="urn:microsoft.com/office/officeart/2018/2/layout/IconLabelDescriptionList"/>
    <dgm:cxn modelId="{45E1608C-E0E5-468C-9A20-B736225EEF12}" type="presParOf" srcId="{DEBCE73A-A613-4399-A042-D675298684BD}" destId="{BD78C073-CE75-46CC-ADF4-8B1CDF6324F2}" srcOrd="4" destOrd="0" presId="urn:microsoft.com/office/officeart/2018/2/layout/IconLabelDescriptionList"/>
    <dgm:cxn modelId="{0806BEB9-4592-4D08-A865-2D8ADCFAE8D6}" type="presParOf" srcId="{BC61BB3E-B48C-4A26-8867-D18FBD464D7F}" destId="{0529FF0F-C9D2-4504-92FE-373879CDE52E}" srcOrd="1" destOrd="0" presId="urn:microsoft.com/office/officeart/2018/2/layout/IconLabelDescriptionList"/>
    <dgm:cxn modelId="{6CC91C7C-E5FD-495A-8F10-4F48468AFA33}" type="presParOf" srcId="{BC61BB3E-B48C-4A26-8867-D18FBD464D7F}" destId="{68C80973-D5A4-4FB0-A8DB-09689EDC6DE7}" srcOrd="2" destOrd="0" presId="urn:microsoft.com/office/officeart/2018/2/layout/IconLabelDescriptionList"/>
    <dgm:cxn modelId="{D2145190-FF9E-4C45-AF23-CFC591F98902}" type="presParOf" srcId="{68C80973-D5A4-4FB0-A8DB-09689EDC6DE7}" destId="{9FB06B49-F1F5-4101-8E24-4C2B968AF098}" srcOrd="0" destOrd="0" presId="urn:microsoft.com/office/officeart/2018/2/layout/IconLabelDescriptionList"/>
    <dgm:cxn modelId="{13A4594B-5D5E-4C19-BF78-DDC8D0824531}" type="presParOf" srcId="{68C80973-D5A4-4FB0-A8DB-09689EDC6DE7}" destId="{66D6E564-1B57-4F8A-AB6E-19C230D53669}" srcOrd="1" destOrd="0" presId="urn:microsoft.com/office/officeart/2018/2/layout/IconLabelDescriptionList"/>
    <dgm:cxn modelId="{998895DC-7A6C-45D5-B4A1-D7FF92E68D43}" type="presParOf" srcId="{68C80973-D5A4-4FB0-A8DB-09689EDC6DE7}" destId="{635E5545-B216-4804-A13B-F1F7C6F758AA}" srcOrd="2" destOrd="0" presId="urn:microsoft.com/office/officeart/2018/2/layout/IconLabelDescriptionList"/>
    <dgm:cxn modelId="{98954676-1F6B-4306-AE9E-710C4BD4B4AD}" type="presParOf" srcId="{68C80973-D5A4-4FB0-A8DB-09689EDC6DE7}" destId="{0AC0E7A2-D3E4-4749-B6E4-A56D3B5EDD73}" srcOrd="3" destOrd="0" presId="urn:microsoft.com/office/officeart/2018/2/layout/IconLabelDescriptionList"/>
    <dgm:cxn modelId="{00F66273-40BD-4EBD-B781-E102E7ECB6E5}" type="presParOf" srcId="{68C80973-D5A4-4FB0-A8DB-09689EDC6DE7}" destId="{4C10F5C1-047E-4AB8-A2C2-1BA3F543A5A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EDD93-FD2E-4D5B-8A1D-8CBF40164EE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9F2588-6466-4264-BD84-B0791E762A02}">
      <dgm:prSet/>
      <dgm:spPr/>
      <dgm:t>
        <a:bodyPr/>
        <a:lstStyle/>
        <a:p>
          <a:pPr>
            <a:defRPr b="1"/>
          </a:pPr>
          <a:r>
            <a:rPr lang="en-GB"/>
            <a:t>Trends to Watch:</a:t>
          </a:r>
          <a:endParaRPr lang="en-US"/>
        </a:p>
      </dgm:t>
    </dgm:pt>
    <dgm:pt modelId="{135D9FC2-9FBB-49CC-89FA-D41AADE7ADF9}" type="parTrans" cxnId="{BDAE2E31-C8B1-457F-B631-0CB35AFDB278}">
      <dgm:prSet/>
      <dgm:spPr/>
      <dgm:t>
        <a:bodyPr/>
        <a:lstStyle/>
        <a:p>
          <a:endParaRPr lang="en-US"/>
        </a:p>
      </dgm:t>
    </dgm:pt>
    <dgm:pt modelId="{A83464D3-8E61-4B8C-B0FD-AEC729056296}" type="sibTrans" cxnId="{BDAE2E31-C8B1-457F-B631-0CB35AFDB278}">
      <dgm:prSet/>
      <dgm:spPr/>
      <dgm:t>
        <a:bodyPr/>
        <a:lstStyle/>
        <a:p>
          <a:endParaRPr lang="en-US"/>
        </a:p>
      </dgm:t>
    </dgm:pt>
    <dgm:pt modelId="{EBB9888A-030D-4E38-A5FA-AA90D1C1B679}">
      <dgm:prSet/>
      <dgm:spPr/>
      <dgm:t>
        <a:bodyPr/>
        <a:lstStyle/>
        <a:p>
          <a:r>
            <a:rPr lang="en-GB"/>
            <a:t>Further integration of AI with robotics.</a:t>
          </a:r>
          <a:endParaRPr lang="en-US"/>
        </a:p>
      </dgm:t>
    </dgm:pt>
    <dgm:pt modelId="{38C4A3C5-7F7C-4A53-9A03-A3176AE0BC84}" type="parTrans" cxnId="{B34E7FF7-ABFC-40F5-AAF7-D7DC8EB6465D}">
      <dgm:prSet/>
      <dgm:spPr/>
      <dgm:t>
        <a:bodyPr/>
        <a:lstStyle/>
        <a:p>
          <a:endParaRPr lang="en-US"/>
        </a:p>
      </dgm:t>
    </dgm:pt>
    <dgm:pt modelId="{0AFF7CED-0902-4B0D-9F96-BE7EDA5CE43F}" type="sibTrans" cxnId="{B34E7FF7-ABFC-40F5-AAF7-D7DC8EB6465D}">
      <dgm:prSet/>
      <dgm:spPr/>
      <dgm:t>
        <a:bodyPr/>
        <a:lstStyle/>
        <a:p>
          <a:endParaRPr lang="en-US"/>
        </a:p>
      </dgm:t>
    </dgm:pt>
    <dgm:pt modelId="{FD135456-AB07-49BC-A533-B34552D2B5C6}">
      <dgm:prSet/>
      <dgm:spPr/>
      <dgm:t>
        <a:bodyPr/>
        <a:lstStyle/>
        <a:p>
          <a:r>
            <a:rPr lang="en-GB"/>
            <a:t>Growing demand for roles requiring technical, creative, and strategic skills.</a:t>
          </a:r>
          <a:endParaRPr lang="en-US"/>
        </a:p>
      </dgm:t>
    </dgm:pt>
    <dgm:pt modelId="{0268E68B-C455-4523-B8CF-CD4FECED99CD}" type="parTrans" cxnId="{9895B64E-B5A8-422F-B474-EFEFEF20F6BC}">
      <dgm:prSet/>
      <dgm:spPr/>
      <dgm:t>
        <a:bodyPr/>
        <a:lstStyle/>
        <a:p>
          <a:endParaRPr lang="en-US"/>
        </a:p>
      </dgm:t>
    </dgm:pt>
    <dgm:pt modelId="{56172BC4-FD33-43CF-85F0-7421035F1B14}" type="sibTrans" cxnId="{9895B64E-B5A8-422F-B474-EFEFEF20F6BC}">
      <dgm:prSet/>
      <dgm:spPr/>
      <dgm:t>
        <a:bodyPr/>
        <a:lstStyle/>
        <a:p>
          <a:endParaRPr lang="en-US"/>
        </a:p>
      </dgm:t>
    </dgm:pt>
    <dgm:pt modelId="{9BC7C162-78FD-4943-9C53-D9FEBE20D3E5}">
      <dgm:prSet/>
      <dgm:spPr/>
      <dgm:t>
        <a:bodyPr/>
        <a:lstStyle/>
        <a:p>
          <a:pPr>
            <a:defRPr b="1"/>
          </a:pPr>
          <a:r>
            <a:rPr lang="en-GB"/>
            <a:t>Policy Implications:</a:t>
          </a:r>
          <a:endParaRPr lang="en-US"/>
        </a:p>
      </dgm:t>
    </dgm:pt>
    <dgm:pt modelId="{FEB7CD46-1CFB-44F0-AC34-446C83475986}" type="parTrans" cxnId="{7E53E527-79C4-4ACD-BBC4-698E9135F740}">
      <dgm:prSet/>
      <dgm:spPr/>
      <dgm:t>
        <a:bodyPr/>
        <a:lstStyle/>
        <a:p>
          <a:endParaRPr lang="en-US"/>
        </a:p>
      </dgm:t>
    </dgm:pt>
    <dgm:pt modelId="{C66DEE98-089D-4320-8A1B-A8F3BEDF549C}" type="sibTrans" cxnId="{7E53E527-79C4-4ACD-BBC4-698E9135F740}">
      <dgm:prSet/>
      <dgm:spPr/>
      <dgm:t>
        <a:bodyPr/>
        <a:lstStyle/>
        <a:p>
          <a:endParaRPr lang="en-US"/>
        </a:p>
      </dgm:t>
    </dgm:pt>
    <dgm:pt modelId="{01DEA3EB-803A-4855-8CD0-5DD0E4FF3FC2}">
      <dgm:prSet/>
      <dgm:spPr/>
      <dgm:t>
        <a:bodyPr/>
        <a:lstStyle/>
        <a:p>
          <a:r>
            <a:rPr lang="en-GB"/>
            <a:t>Need for policies that support reskilling and workforce transition.</a:t>
          </a:r>
          <a:endParaRPr lang="en-US"/>
        </a:p>
      </dgm:t>
    </dgm:pt>
    <dgm:pt modelId="{216AF90F-9056-4272-9EAB-B0849E0D5536}" type="parTrans" cxnId="{9D77E258-89CA-4E77-A66D-98BB007C6E11}">
      <dgm:prSet/>
      <dgm:spPr/>
      <dgm:t>
        <a:bodyPr/>
        <a:lstStyle/>
        <a:p>
          <a:endParaRPr lang="en-US"/>
        </a:p>
      </dgm:t>
    </dgm:pt>
    <dgm:pt modelId="{76F000DC-510F-4127-9DF9-55107BC34070}" type="sibTrans" cxnId="{9D77E258-89CA-4E77-A66D-98BB007C6E11}">
      <dgm:prSet/>
      <dgm:spPr/>
      <dgm:t>
        <a:bodyPr/>
        <a:lstStyle/>
        <a:p>
          <a:endParaRPr lang="en-US"/>
        </a:p>
      </dgm:t>
    </dgm:pt>
    <dgm:pt modelId="{B6338365-3007-42AC-8799-0BE812B932D3}">
      <dgm:prSet/>
      <dgm:spPr/>
      <dgm:t>
        <a:bodyPr/>
        <a:lstStyle/>
        <a:p>
          <a:r>
            <a:rPr lang="en-GB"/>
            <a:t>Potential for public-private partnerships to smooth the changeover.</a:t>
          </a:r>
          <a:endParaRPr lang="en-US"/>
        </a:p>
      </dgm:t>
    </dgm:pt>
    <dgm:pt modelId="{9CA73E5C-685F-4C89-89C2-8A5A9A4CD04E}" type="parTrans" cxnId="{11BEDC61-7864-4F63-B90B-419F65444E47}">
      <dgm:prSet/>
      <dgm:spPr/>
      <dgm:t>
        <a:bodyPr/>
        <a:lstStyle/>
        <a:p>
          <a:endParaRPr lang="en-US"/>
        </a:p>
      </dgm:t>
    </dgm:pt>
    <dgm:pt modelId="{E072E8CF-5AC8-4D81-B01E-49B307381FA7}" type="sibTrans" cxnId="{11BEDC61-7864-4F63-B90B-419F65444E47}">
      <dgm:prSet/>
      <dgm:spPr/>
      <dgm:t>
        <a:bodyPr/>
        <a:lstStyle/>
        <a:p>
          <a:endParaRPr lang="en-US"/>
        </a:p>
      </dgm:t>
    </dgm:pt>
    <dgm:pt modelId="{38426DCB-E748-4720-9C87-45FD72D6DB11}">
      <dgm:prSet/>
      <dgm:spPr/>
      <dgm:t>
        <a:bodyPr/>
        <a:lstStyle/>
        <a:p>
          <a:pPr>
            <a:defRPr b="1"/>
          </a:pPr>
          <a:r>
            <a:rPr lang="en-GB"/>
            <a:t>Discussion Point:</a:t>
          </a:r>
          <a:endParaRPr lang="en-US"/>
        </a:p>
      </dgm:t>
    </dgm:pt>
    <dgm:pt modelId="{4E7B0B21-1DE7-4A21-8370-D81B36238338}" type="parTrans" cxnId="{54FB8CC5-848A-437E-87CE-292A4AD30E21}">
      <dgm:prSet/>
      <dgm:spPr/>
      <dgm:t>
        <a:bodyPr/>
        <a:lstStyle/>
        <a:p>
          <a:endParaRPr lang="en-US"/>
        </a:p>
      </dgm:t>
    </dgm:pt>
    <dgm:pt modelId="{440E0E99-FFD0-4349-A1F5-E584F5275EDF}" type="sibTrans" cxnId="{54FB8CC5-848A-437E-87CE-292A4AD30E21}">
      <dgm:prSet/>
      <dgm:spPr/>
      <dgm:t>
        <a:bodyPr/>
        <a:lstStyle/>
        <a:p>
          <a:endParaRPr lang="en-US"/>
        </a:p>
      </dgm:t>
    </dgm:pt>
    <dgm:pt modelId="{8B652BC7-DB06-4219-BE40-A33658EE2861}">
      <dgm:prSet/>
      <dgm:spPr/>
      <dgm:t>
        <a:bodyPr/>
        <a:lstStyle/>
        <a:p>
          <a:r>
            <a:rPr lang="en-GB"/>
            <a:t>How can stakeholders collectively shape a sustainable future workforce?</a:t>
          </a:r>
          <a:endParaRPr lang="en-US"/>
        </a:p>
      </dgm:t>
    </dgm:pt>
    <dgm:pt modelId="{8D7D8D88-1C13-4464-AAD9-F901444ADC04}" type="parTrans" cxnId="{CC09CD76-81EB-4F09-BFA0-E26658B17683}">
      <dgm:prSet/>
      <dgm:spPr/>
      <dgm:t>
        <a:bodyPr/>
        <a:lstStyle/>
        <a:p>
          <a:endParaRPr lang="en-US"/>
        </a:p>
      </dgm:t>
    </dgm:pt>
    <dgm:pt modelId="{619C8493-5803-42F1-8D9D-D206F9BEAE78}" type="sibTrans" cxnId="{CC09CD76-81EB-4F09-BFA0-E26658B17683}">
      <dgm:prSet/>
      <dgm:spPr/>
      <dgm:t>
        <a:bodyPr/>
        <a:lstStyle/>
        <a:p>
          <a:endParaRPr lang="en-US"/>
        </a:p>
      </dgm:t>
    </dgm:pt>
    <dgm:pt modelId="{5107358A-E2A9-47E2-B09C-7A9C0E1CCC1E}" type="pres">
      <dgm:prSet presAssocID="{1EBEDD93-FD2E-4D5B-8A1D-8CBF40164EEA}" presName="root" presStyleCnt="0">
        <dgm:presLayoutVars>
          <dgm:dir/>
          <dgm:resizeHandles val="exact"/>
        </dgm:presLayoutVars>
      </dgm:prSet>
      <dgm:spPr/>
    </dgm:pt>
    <dgm:pt modelId="{CB0626E4-AA7D-4390-8734-909BBED55066}" type="pres">
      <dgm:prSet presAssocID="{549F2588-6466-4264-BD84-B0791E762A02}" presName="compNode" presStyleCnt="0"/>
      <dgm:spPr/>
    </dgm:pt>
    <dgm:pt modelId="{5060FB0C-9708-482C-B885-45BD5D0CD264}" type="pres">
      <dgm:prSet presAssocID="{549F2588-6466-4264-BD84-B0791E762A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A8A59CCC-6166-4516-8340-3617EFE3B0B5}" type="pres">
      <dgm:prSet presAssocID="{549F2588-6466-4264-BD84-B0791E762A02}" presName="iconSpace" presStyleCnt="0"/>
      <dgm:spPr/>
    </dgm:pt>
    <dgm:pt modelId="{C3793052-1E79-4FED-B294-54913619884E}" type="pres">
      <dgm:prSet presAssocID="{549F2588-6466-4264-BD84-B0791E762A02}" presName="parTx" presStyleLbl="revTx" presStyleIdx="0" presStyleCnt="6">
        <dgm:presLayoutVars>
          <dgm:chMax val="0"/>
          <dgm:chPref val="0"/>
        </dgm:presLayoutVars>
      </dgm:prSet>
      <dgm:spPr/>
    </dgm:pt>
    <dgm:pt modelId="{BA4FF379-ADF2-4592-8367-E10472B8D049}" type="pres">
      <dgm:prSet presAssocID="{549F2588-6466-4264-BD84-B0791E762A02}" presName="txSpace" presStyleCnt="0"/>
      <dgm:spPr/>
    </dgm:pt>
    <dgm:pt modelId="{0B820093-C1B6-4EED-B396-1F8BE5798A66}" type="pres">
      <dgm:prSet presAssocID="{549F2588-6466-4264-BD84-B0791E762A02}" presName="desTx" presStyleLbl="revTx" presStyleIdx="1" presStyleCnt="6">
        <dgm:presLayoutVars/>
      </dgm:prSet>
      <dgm:spPr/>
    </dgm:pt>
    <dgm:pt modelId="{8B76F955-5509-4B0D-BAAE-5A06DE61F8B6}" type="pres">
      <dgm:prSet presAssocID="{A83464D3-8E61-4B8C-B0FD-AEC729056296}" presName="sibTrans" presStyleCnt="0"/>
      <dgm:spPr/>
    </dgm:pt>
    <dgm:pt modelId="{CA2ECAB3-9B90-4FAB-8B8F-19199DC8F617}" type="pres">
      <dgm:prSet presAssocID="{9BC7C162-78FD-4943-9C53-D9FEBE20D3E5}" presName="compNode" presStyleCnt="0"/>
      <dgm:spPr/>
    </dgm:pt>
    <dgm:pt modelId="{CD89DC21-8808-4664-939B-5149E20571E2}" type="pres">
      <dgm:prSet presAssocID="{9BC7C162-78FD-4943-9C53-D9FEBE20D3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F01AC2F3-01F5-4AC7-9345-6F686625B7BD}" type="pres">
      <dgm:prSet presAssocID="{9BC7C162-78FD-4943-9C53-D9FEBE20D3E5}" presName="iconSpace" presStyleCnt="0"/>
      <dgm:spPr/>
    </dgm:pt>
    <dgm:pt modelId="{957CD3DB-14D0-4B0A-A37F-CDDB5545E131}" type="pres">
      <dgm:prSet presAssocID="{9BC7C162-78FD-4943-9C53-D9FEBE20D3E5}" presName="parTx" presStyleLbl="revTx" presStyleIdx="2" presStyleCnt="6">
        <dgm:presLayoutVars>
          <dgm:chMax val="0"/>
          <dgm:chPref val="0"/>
        </dgm:presLayoutVars>
      </dgm:prSet>
      <dgm:spPr/>
    </dgm:pt>
    <dgm:pt modelId="{D3957442-8ACD-49AF-994E-EC69C2E47554}" type="pres">
      <dgm:prSet presAssocID="{9BC7C162-78FD-4943-9C53-D9FEBE20D3E5}" presName="txSpace" presStyleCnt="0"/>
      <dgm:spPr/>
    </dgm:pt>
    <dgm:pt modelId="{477E47DF-566E-4659-AB86-76B29E809396}" type="pres">
      <dgm:prSet presAssocID="{9BC7C162-78FD-4943-9C53-D9FEBE20D3E5}" presName="desTx" presStyleLbl="revTx" presStyleIdx="3" presStyleCnt="6">
        <dgm:presLayoutVars/>
      </dgm:prSet>
      <dgm:spPr/>
    </dgm:pt>
    <dgm:pt modelId="{E0C0E2A1-A617-4746-BFBC-65687E9EE2EB}" type="pres">
      <dgm:prSet presAssocID="{C66DEE98-089D-4320-8A1B-A8F3BEDF549C}" presName="sibTrans" presStyleCnt="0"/>
      <dgm:spPr/>
    </dgm:pt>
    <dgm:pt modelId="{21E034C0-996E-4E99-BE56-A35D189448E2}" type="pres">
      <dgm:prSet presAssocID="{38426DCB-E748-4720-9C87-45FD72D6DB11}" presName="compNode" presStyleCnt="0"/>
      <dgm:spPr/>
    </dgm:pt>
    <dgm:pt modelId="{129BC929-7C5B-454C-A44C-EFDC3BFDD7A5}" type="pres">
      <dgm:prSet presAssocID="{38426DCB-E748-4720-9C87-45FD72D6DB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FD190D0-D845-4CFD-872D-55355297B864}" type="pres">
      <dgm:prSet presAssocID="{38426DCB-E748-4720-9C87-45FD72D6DB11}" presName="iconSpace" presStyleCnt="0"/>
      <dgm:spPr/>
    </dgm:pt>
    <dgm:pt modelId="{30266C68-20C7-4081-B8C5-6F082EADB84F}" type="pres">
      <dgm:prSet presAssocID="{38426DCB-E748-4720-9C87-45FD72D6DB11}" presName="parTx" presStyleLbl="revTx" presStyleIdx="4" presStyleCnt="6">
        <dgm:presLayoutVars>
          <dgm:chMax val="0"/>
          <dgm:chPref val="0"/>
        </dgm:presLayoutVars>
      </dgm:prSet>
      <dgm:spPr/>
    </dgm:pt>
    <dgm:pt modelId="{3141FDCB-4A46-426E-93CD-870410174FFD}" type="pres">
      <dgm:prSet presAssocID="{38426DCB-E748-4720-9C87-45FD72D6DB11}" presName="txSpace" presStyleCnt="0"/>
      <dgm:spPr/>
    </dgm:pt>
    <dgm:pt modelId="{3F2606AE-7BCC-4435-84B9-CFD465E75F8E}" type="pres">
      <dgm:prSet presAssocID="{38426DCB-E748-4720-9C87-45FD72D6DB11}" presName="desTx" presStyleLbl="revTx" presStyleIdx="5" presStyleCnt="6">
        <dgm:presLayoutVars/>
      </dgm:prSet>
      <dgm:spPr/>
    </dgm:pt>
  </dgm:ptLst>
  <dgm:cxnLst>
    <dgm:cxn modelId="{8E88DF0F-14A2-4A62-A2A2-3BCF031E7D68}" type="presOf" srcId="{B6338365-3007-42AC-8799-0BE812B932D3}" destId="{477E47DF-566E-4659-AB86-76B29E809396}" srcOrd="0" destOrd="1" presId="urn:microsoft.com/office/officeart/2018/5/layout/CenteredIconLabelDescriptionList"/>
    <dgm:cxn modelId="{EE0D6E1A-6C93-48D6-A6A1-A095E3AAD9B9}" type="presOf" srcId="{38426DCB-E748-4720-9C87-45FD72D6DB11}" destId="{30266C68-20C7-4081-B8C5-6F082EADB84F}" srcOrd="0" destOrd="0" presId="urn:microsoft.com/office/officeart/2018/5/layout/CenteredIconLabelDescriptionList"/>
    <dgm:cxn modelId="{7E53E527-79C4-4ACD-BBC4-698E9135F740}" srcId="{1EBEDD93-FD2E-4D5B-8A1D-8CBF40164EEA}" destId="{9BC7C162-78FD-4943-9C53-D9FEBE20D3E5}" srcOrd="1" destOrd="0" parTransId="{FEB7CD46-1CFB-44F0-AC34-446C83475986}" sibTransId="{C66DEE98-089D-4320-8A1B-A8F3BEDF549C}"/>
    <dgm:cxn modelId="{BDAE2E31-C8B1-457F-B631-0CB35AFDB278}" srcId="{1EBEDD93-FD2E-4D5B-8A1D-8CBF40164EEA}" destId="{549F2588-6466-4264-BD84-B0791E762A02}" srcOrd="0" destOrd="0" parTransId="{135D9FC2-9FBB-49CC-89FA-D41AADE7ADF9}" sibTransId="{A83464D3-8E61-4B8C-B0FD-AEC729056296}"/>
    <dgm:cxn modelId="{11BEDC61-7864-4F63-B90B-419F65444E47}" srcId="{9BC7C162-78FD-4943-9C53-D9FEBE20D3E5}" destId="{B6338365-3007-42AC-8799-0BE812B932D3}" srcOrd="1" destOrd="0" parTransId="{9CA73E5C-685F-4C89-89C2-8A5A9A4CD04E}" sibTransId="{E072E8CF-5AC8-4D81-B01E-49B307381FA7}"/>
    <dgm:cxn modelId="{567CDA45-7F8B-4756-94E8-E9D3E82C74B6}" type="presOf" srcId="{1EBEDD93-FD2E-4D5B-8A1D-8CBF40164EEA}" destId="{5107358A-E2A9-47E2-B09C-7A9C0E1CCC1E}" srcOrd="0" destOrd="0" presId="urn:microsoft.com/office/officeart/2018/5/layout/CenteredIconLabelDescriptionList"/>
    <dgm:cxn modelId="{54584E66-F645-4B59-BAA6-534CB8E325C9}" type="presOf" srcId="{EBB9888A-030D-4E38-A5FA-AA90D1C1B679}" destId="{0B820093-C1B6-4EED-B396-1F8BE5798A66}" srcOrd="0" destOrd="0" presId="urn:microsoft.com/office/officeart/2018/5/layout/CenteredIconLabelDescriptionList"/>
    <dgm:cxn modelId="{9895B64E-B5A8-422F-B474-EFEFEF20F6BC}" srcId="{549F2588-6466-4264-BD84-B0791E762A02}" destId="{FD135456-AB07-49BC-A533-B34552D2B5C6}" srcOrd="1" destOrd="0" parTransId="{0268E68B-C455-4523-B8CF-CD4FECED99CD}" sibTransId="{56172BC4-FD33-43CF-85F0-7421035F1B14}"/>
    <dgm:cxn modelId="{512F3352-A932-4768-8ECA-0DC23C5D4D70}" type="presOf" srcId="{549F2588-6466-4264-BD84-B0791E762A02}" destId="{C3793052-1E79-4FED-B294-54913619884E}" srcOrd="0" destOrd="0" presId="urn:microsoft.com/office/officeart/2018/5/layout/CenteredIconLabelDescriptionList"/>
    <dgm:cxn modelId="{CC09CD76-81EB-4F09-BFA0-E26658B17683}" srcId="{38426DCB-E748-4720-9C87-45FD72D6DB11}" destId="{8B652BC7-DB06-4219-BE40-A33658EE2861}" srcOrd="0" destOrd="0" parTransId="{8D7D8D88-1C13-4464-AAD9-F901444ADC04}" sibTransId="{619C8493-5803-42F1-8D9D-D206F9BEAE78}"/>
    <dgm:cxn modelId="{9D77E258-89CA-4E77-A66D-98BB007C6E11}" srcId="{9BC7C162-78FD-4943-9C53-D9FEBE20D3E5}" destId="{01DEA3EB-803A-4855-8CD0-5DD0E4FF3FC2}" srcOrd="0" destOrd="0" parTransId="{216AF90F-9056-4272-9EAB-B0849E0D5536}" sibTransId="{76F000DC-510F-4127-9DF9-55107BC34070}"/>
    <dgm:cxn modelId="{95D0329D-A8AB-444F-86A3-486ED7447EF1}" type="presOf" srcId="{8B652BC7-DB06-4219-BE40-A33658EE2861}" destId="{3F2606AE-7BCC-4435-84B9-CFD465E75F8E}" srcOrd="0" destOrd="0" presId="urn:microsoft.com/office/officeart/2018/5/layout/CenteredIconLabelDescriptionList"/>
    <dgm:cxn modelId="{54FB8CC5-848A-437E-87CE-292A4AD30E21}" srcId="{1EBEDD93-FD2E-4D5B-8A1D-8CBF40164EEA}" destId="{38426DCB-E748-4720-9C87-45FD72D6DB11}" srcOrd="2" destOrd="0" parTransId="{4E7B0B21-1DE7-4A21-8370-D81B36238338}" sibTransId="{440E0E99-FFD0-4349-A1F5-E584F5275EDF}"/>
    <dgm:cxn modelId="{F97EF1DD-0547-4BC4-9FB3-493A7DE02FA9}" type="presOf" srcId="{9BC7C162-78FD-4943-9C53-D9FEBE20D3E5}" destId="{957CD3DB-14D0-4B0A-A37F-CDDB5545E131}" srcOrd="0" destOrd="0" presId="urn:microsoft.com/office/officeart/2018/5/layout/CenteredIconLabelDescriptionList"/>
    <dgm:cxn modelId="{9451BBE3-B170-47BB-A89A-2E114EE44CF3}" type="presOf" srcId="{01DEA3EB-803A-4855-8CD0-5DD0E4FF3FC2}" destId="{477E47DF-566E-4659-AB86-76B29E809396}" srcOrd="0" destOrd="0" presId="urn:microsoft.com/office/officeart/2018/5/layout/CenteredIconLabelDescriptionList"/>
    <dgm:cxn modelId="{D608A9F6-CCA9-478F-886A-68926C66FB91}" type="presOf" srcId="{FD135456-AB07-49BC-A533-B34552D2B5C6}" destId="{0B820093-C1B6-4EED-B396-1F8BE5798A66}" srcOrd="0" destOrd="1" presId="urn:microsoft.com/office/officeart/2018/5/layout/CenteredIconLabelDescriptionList"/>
    <dgm:cxn modelId="{B34E7FF7-ABFC-40F5-AAF7-D7DC8EB6465D}" srcId="{549F2588-6466-4264-BD84-B0791E762A02}" destId="{EBB9888A-030D-4E38-A5FA-AA90D1C1B679}" srcOrd="0" destOrd="0" parTransId="{38C4A3C5-7F7C-4A53-9A03-A3176AE0BC84}" sibTransId="{0AFF7CED-0902-4B0D-9F96-BE7EDA5CE43F}"/>
    <dgm:cxn modelId="{4CD09696-69B0-4934-AEBD-12FD70142D63}" type="presParOf" srcId="{5107358A-E2A9-47E2-B09C-7A9C0E1CCC1E}" destId="{CB0626E4-AA7D-4390-8734-909BBED55066}" srcOrd="0" destOrd="0" presId="urn:microsoft.com/office/officeart/2018/5/layout/CenteredIconLabelDescriptionList"/>
    <dgm:cxn modelId="{240193DF-CCDE-4A3E-A750-F4621E85D1F1}" type="presParOf" srcId="{CB0626E4-AA7D-4390-8734-909BBED55066}" destId="{5060FB0C-9708-482C-B885-45BD5D0CD264}" srcOrd="0" destOrd="0" presId="urn:microsoft.com/office/officeart/2018/5/layout/CenteredIconLabelDescriptionList"/>
    <dgm:cxn modelId="{3617825A-DAEA-4867-B864-0DA80E153211}" type="presParOf" srcId="{CB0626E4-AA7D-4390-8734-909BBED55066}" destId="{A8A59CCC-6166-4516-8340-3617EFE3B0B5}" srcOrd="1" destOrd="0" presId="urn:microsoft.com/office/officeart/2018/5/layout/CenteredIconLabelDescriptionList"/>
    <dgm:cxn modelId="{216E369F-6EF8-44C4-BD62-CF84EA23B28B}" type="presParOf" srcId="{CB0626E4-AA7D-4390-8734-909BBED55066}" destId="{C3793052-1E79-4FED-B294-54913619884E}" srcOrd="2" destOrd="0" presId="urn:microsoft.com/office/officeart/2018/5/layout/CenteredIconLabelDescriptionList"/>
    <dgm:cxn modelId="{96C643AC-0F17-4C5B-AE66-0D7482506733}" type="presParOf" srcId="{CB0626E4-AA7D-4390-8734-909BBED55066}" destId="{BA4FF379-ADF2-4592-8367-E10472B8D049}" srcOrd="3" destOrd="0" presId="urn:microsoft.com/office/officeart/2018/5/layout/CenteredIconLabelDescriptionList"/>
    <dgm:cxn modelId="{C671930D-0D4D-4BC9-A234-A01725712DA4}" type="presParOf" srcId="{CB0626E4-AA7D-4390-8734-909BBED55066}" destId="{0B820093-C1B6-4EED-B396-1F8BE5798A66}" srcOrd="4" destOrd="0" presId="urn:microsoft.com/office/officeart/2018/5/layout/CenteredIconLabelDescriptionList"/>
    <dgm:cxn modelId="{E660B4B2-6112-4536-89DC-92F816F842EA}" type="presParOf" srcId="{5107358A-E2A9-47E2-B09C-7A9C0E1CCC1E}" destId="{8B76F955-5509-4B0D-BAAE-5A06DE61F8B6}" srcOrd="1" destOrd="0" presId="urn:microsoft.com/office/officeart/2018/5/layout/CenteredIconLabelDescriptionList"/>
    <dgm:cxn modelId="{A176A898-0B2D-4887-B188-B7519A854889}" type="presParOf" srcId="{5107358A-E2A9-47E2-B09C-7A9C0E1CCC1E}" destId="{CA2ECAB3-9B90-4FAB-8B8F-19199DC8F617}" srcOrd="2" destOrd="0" presId="urn:microsoft.com/office/officeart/2018/5/layout/CenteredIconLabelDescriptionList"/>
    <dgm:cxn modelId="{6513CBF1-513C-4D85-A63C-EC742C8B6381}" type="presParOf" srcId="{CA2ECAB3-9B90-4FAB-8B8F-19199DC8F617}" destId="{CD89DC21-8808-4664-939B-5149E20571E2}" srcOrd="0" destOrd="0" presId="urn:microsoft.com/office/officeart/2018/5/layout/CenteredIconLabelDescriptionList"/>
    <dgm:cxn modelId="{D6A73FAE-B709-4717-858B-FA74A04DBB9A}" type="presParOf" srcId="{CA2ECAB3-9B90-4FAB-8B8F-19199DC8F617}" destId="{F01AC2F3-01F5-4AC7-9345-6F686625B7BD}" srcOrd="1" destOrd="0" presId="urn:microsoft.com/office/officeart/2018/5/layout/CenteredIconLabelDescriptionList"/>
    <dgm:cxn modelId="{DD3DC4C8-C307-483A-8C9D-4F3CF27C5C4B}" type="presParOf" srcId="{CA2ECAB3-9B90-4FAB-8B8F-19199DC8F617}" destId="{957CD3DB-14D0-4B0A-A37F-CDDB5545E131}" srcOrd="2" destOrd="0" presId="urn:microsoft.com/office/officeart/2018/5/layout/CenteredIconLabelDescriptionList"/>
    <dgm:cxn modelId="{F9AA5486-6888-43AF-B36F-24EDB0E28752}" type="presParOf" srcId="{CA2ECAB3-9B90-4FAB-8B8F-19199DC8F617}" destId="{D3957442-8ACD-49AF-994E-EC69C2E47554}" srcOrd="3" destOrd="0" presId="urn:microsoft.com/office/officeart/2018/5/layout/CenteredIconLabelDescriptionList"/>
    <dgm:cxn modelId="{C3AB21A1-BF4C-4FEF-A3F4-D8C8D136B056}" type="presParOf" srcId="{CA2ECAB3-9B90-4FAB-8B8F-19199DC8F617}" destId="{477E47DF-566E-4659-AB86-76B29E809396}" srcOrd="4" destOrd="0" presId="urn:microsoft.com/office/officeart/2018/5/layout/CenteredIconLabelDescriptionList"/>
    <dgm:cxn modelId="{93151CE4-B32C-4F55-B47F-F091B9FEE7D8}" type="presParOf" srcId="{5107358A-E2A9-47E2-B09C-7A9C0E1CCC1E}" destId="{E0C0E2A1-A617-4746-BFBC-65687E9EE2EB}" srcOrd="3" destOrd="0" presId="urn:microsoft.com/office/officeart/2018/5/layout/CenteredIconLabelDescriptionList"/>
    <dgm:cxn modelId="{E632D084-E8E4-4116-9EA9-522AE19930CD}" type="presParOf" srcId="{5107358A-E2A9-47E2-B09C-7A9C0E1CCC1E}" destId="{21E034C0-996E-4E99-BE56-A35D189448E2}" srcOrd="4" destOrd="0" presId="urn:microsoft.com/office/officeart/2018/5/layout/CenteredIconLabelDescriptionList"/>
    <dgm:cxn modelId="{3C4204CE-67C2-4427-BBC8-E27E1F76E4B6}" type="presParOf" srcId="{21E034C0-996E-4E99-BE56-A35D189448E2}" destId="{129BC929-7C5B-454C-A44C-EFDC3BFDD7A5}" srcOrd="0" destOrd="0" presId="urn:microsoft.com/office/officeart/2018/5/layout/CenteredIconLabelDescriptionList"/>
    <dgm:cxn modelId="{62A97B88-6C50-479A-AC63-4EF6E272FE95}" type="presParOf" srcId="{21E034C0-996E-4E99-BE56-A35D189448E2}" destId="{2FD190D0-D845-4CFD-872D-55355297B864}" srcOrd="1" destOrd="0" presId="urn:microsoft.com/office/officeart/2018/5/layout/CenteredIconLabelDescriptionList"/>
    <dgm:cxn modelId="{2756B47C-F4E3-45B6-BF11-66EF251EBC36}" type="presParOf" srcId="{21E034C0-996E-4E99-BE56-A35D189448E2}" destId="{30266C68-20C7-4081-B8C5-6F082EADB84F}" srcOrd="2" destOrd="0" presId="urn:microsoft.com/office/officeart/2018/5/layout/CenteredIconLabelDescriptionList"/>
    <dgm:cxn modelId="{94347D53-17CA-474D-B25A-25D2D665E6DF}" type="presParOf" srcId="{21E034C0-996E-4E99-BE56-A35D189448E2}" destId="{3141FDCB-4A46-426E-93CD-870410174FFD}" srcOrd="3" destOrd="0" presId="urn:microsoft.com/office/officeart/2018/5/layout/CenteredIconLabelDescriptionList"/>
    <dgm:cxn modelId="{E5A73A9B-A1CA-4DF2-B254-84A7DF3A3337}" type="presParOf" srcId="{21E034C0-996E-4E99-BE56-A35D189448E2}" destId="{3F2606AE-7BCC-4435-84B9-CFD465E75F8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5C949-AD68-4A19-A573-E253489A59FC}">
      <dsp:nvSpPr>
        <dsp:cNvPr id="0" name=""/>
        <dsp:cNvSpPr/>
      </dsp:nvSpPr>
      <dsp:spPr>
        <a:xfrm>
          <a:off x="0" y="270143"/>
          <a:ext cx="5393361" cy="24381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374904" rIns="41858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Strong leadership and strategic planning.</a:t>
          </a:r>
          <a:endParaRPr lang="en-US" sz="1800" kern="1200"/>
        </a:p>
        <a:p>
          <a:pPr marL="171450" lvl="1" indent="-171450" algn="l" defTabSz="800100">
            <a:lnSpc>
              <a:spcPct val="90000"/>
            </a:lnSpc>
            <a:spcBef>
              <a:spcPct val="0"/>
            </a:spcBef>
            <a:spcAft>
              <a:spcPct val="15000"/>
            </a:spcAft>
            <a:buChar char="•"/>
          </a:pPr>
          <a:r>
            <a:rPr lang="en-GB" sz="1800" kern="1200"/>
            <a:t>Investment in comprehensive training programs.</a:t>
          </a:r>
          <a:endParaRPr lang="en-US" sz="1800" kern="1200"/>
        </a:p>
        <a:p>
          <a:pPr marL="171450" lvl="1" indent="-171450" algn="l" defTabSz="800100">
            <a:lnSpc>
              <a:spcPct val="90000"/>
            </a:lnSpc>
            <a:spcBef>
              <a:spcPct val="0"/>
            </a:spcBef>
            <a:spcAft>
              <a:spcPct val="15000"/>
            </a:spcAft>
            <a:buChar char="•"/>
          </a:pPr>
          <a:r>
            <a:rPr lang="en-GB" sz="1800" kern="1200"/>
            <a:t>Partnerships between industry, government, and educational institutions.</a:t>
          </a:r>
          <a:endParaRPr lang="en-US" sz="1800" kern="1200"/>
        </a:p>
        <a:p>
          <a:pPr marL="171450" lvl="1" indent="-171450" algn="l" defTabSz="800100">
            <a:lnSpc>
              <a:spcPct val="90000"/>
            </a:lnSpc>
            <a:spcBef>
              <a:spcPct val="0"/>
            </a:spcBef>
            <a:spcAft>
              <a:spcPct val="15000"/>
            </a:spcAft>
            <a:buChar char="•"/>
          </a:pPr>
          <a:r>
            <a:rPr lang="en-GB" sz="1800" kern="1200"/>
            <a:t>Robust technological infrastructure and ongoing support.</a:t>
          </a:r>
          <a:endParaRPr lang="en-US" sz="1800" kern="1200"/>
        </a:p>
      </dsp:txBody>
      <dsp:txXfrm>
        <a:off x="0" y="270143"/>
        <a:ext cx="5393361" cy="2438100"/>
      </dsp:txXfrm>
    </dsp:sp>
    <dsp:sp modelId="{B89ECEDA-94CA-4E6F-A340-BE87A8BE06F5}">
      <dsp:nvSpPr>
        <dsp:cNvPr id="0" name=""/>
        <dsp:cNvSpPr/>
      </dsp:nvSpPr>
      <dsp:spPr>
        <a:xfrm>
          <a:off x="269668" y="4463"/>
          <a:ext cx="3775352"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GB" sz="1800" kern="1200"/>
            <a:t>Key Success Factors:</a:t>
          </a:r>
          <a:endParaRPr lang="en-US" sz="1800" kern="1200"/>
        </a:p>
      </dsp:txBody>
      <dsp:txXfrm>
        <a:off x="295607" y="30402"/>
        <a:ext cx="3723474" cy="479482"/>
      </dsp:txXfrm>
    </dsp:sp>
    <dsp:sp modelId="{604EB18A-EF65-46E5-84C4-E7C1B4CB24D9}">
      <dsp:nvSpPr>
        <dsp:cNvPr id="0" name=""/>
        <dsp:cNvSpPr/>
      </dsp:nvSpPr>
      <dsp:spPr>
        <a:xfrm>
          <a:off x="0" y="3071124"/>
          <a:ext cx="5393361" cy="1275750"/>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374904" rIns="41858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Companies that have successfully integrated technology with strong workforce transition plans.</a:t>
          </a:r>
          <a:endParaRPr lang="en-US" sz="1800" kern="1200"/>
        </a:p>
      </dsp:txBody>
      <dsp:txXfrm>
        <a:off x="0" y="3071124"/>
        <a:ext cx="5393361" cy="1275750"/>
      </dsp:txXfrm>
    </dsp:sp>
    <dsp:sp modelId="{1813186C-6C39-4499-9B06-7E3826A8DE6B}">
      <dsp:nvSpPr>
        <dsp:cNvPr id="0" name=""/>
        <dsp:cNvSpPr/>
      </dsp:nvSpPr>
      <dsp:spPr>
        <a:xfrm>
          <a:off x="269668" y="2805444"/>
          <a:ext cx="3775352" cy="531360"/>
        </a:xfrm>
        <a:prstGeom prst="roundRect">
          <a:avLst/>
        </a:prstGeom>
        <a:solidFill>
          <a:schemeClr val="accent2">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GB" sz="1800" kern="1200"/>
            <a:t>Real-World Example:</a:t>
          </a:r>
          <a:endParaRPr lang="en-US" sz="1800" kern="1200"/>
        </a:p>
      </dsp:txBody>
      <dsp:txXfrm>
        <a:off x="295607" y="2831383"/>
        <a:ext cx="372347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00979-628C-474A-816A-B48C342A7BF1}">
      <dsp:nvSpPr>
        <dsp:cNvPr id="0" name=""/>
        <dsp:cNvSpPr/>
      </dsp:nvSpPr>
      <dsp:spPr>
        <a:xfrm>
          <a:off x="559800" y="15446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BDA925-3F09-4A30-B925-04647ABB4CF6}">
      <dsp:nvSpPr>
        <dsp:cNvPr id="0" name=""/>
        <dsp:cNvSpPr/>
      </dsp:nvSpPr>
      <dsp:spPr>
        <a:xfrm>
          <a:off x="559800" y="184028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GB" sz="3600" kern="1200"/>
            <a:t>Lessons Learned:</a:t>
          </a:r>
          <a:endParaRPr lang="en-US" sz="3600" kern="1200"/>
        </a:p>
      </dsp:txBody>
      <dsp:txXfrm>
        <a:off x="559800" y="1840287"/>
        <a:ext cx="4320000" cy="648000"/>
      </dsp:txXfrm>
    </dsp:sp>
    <dsp:sp modelId="{BD78C073-CE75-46CC-ADF4-8B1CDF6324F2}">
      <dsp:nvSpPr>
        <dsp:cNvPr id="0" name=""/>
        <dsp:cNvSpPr/>
      </dsp:nvSpPr>
      <dsp:spPr>
        <a:xfrm>
          <a:off x="559800" y="2569135"/>
          <a:ext cx="4320000" cy="162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Automation boosts efficiency but necessitates a focus on human capital.</a:t>
          </a:r>
          <a:endParaRPr lang="en-US" sz="1700" kern="1200"/>
        </a:p>
        <a:p>
          <a:pPr marL="0" lvl="0" indent="0" algn="l" defTabSz="755650">
            <a:lnSpc>
              <a:spcPct val="90000"/>
            </a:lnSpc>
            <a:spcBef>
              <a:spcPct val="0"/>
            </a:spcBef>
            <a:spcAft>
              <a:spcPct val="35000"/>
            </a:spcAft>
            <a:buNone/>
          </a:pPr>
          <a:r>
            <a:rPr lang="en-GB" sz="1700" kern="1200"/>
            <a:t>Transitioning smoothly requires addressing both technical and social dimensions.</a:t>
          </a:r>
          <a:endParaRPr lang="en-US" sz="1700" kern="1200"/>
        </a:p>
        <a:p>
          <a:pPr marL="0" lvl="0" indent="0" algn="l" defTabSz="755650">
            <a:lnSpc>
              <a:spcPct val="90000"/>
            </a:lnSpc>
            <a:spcBef>
              <a:spcPct val="0"/>
            </a:spcBef>
            <a:spcAft>
              <a:spcPct val="35000"/>
            </a:spcAft>
            <a:buNone/>
          </a:pPr>
          <a:r>
            <a:rPr lang="en-GB" sz="1700" kern="1200"/>
            <a:t>No single approach fits all—each industry has its unique set of challenges and opportunities.</a:t>
          </a:r>
          <a:endParaRPr lang="en-US" sz="1700" kern="1200"/>
        </a:p>
      </dsp:txBody>
      <dsp:txXfrm>
        <a:off x="559800" y="2569135"/>
        <a:ext cx="4320000" cy="1627738"/>
      </dsp:txXfrm>
    </dsp:sp>
    <dsp:sp modelId="{9FB06B49-F1F5-4101-8E24-4C2B968AF098}">
      <dsp:nvSpPr>
        <dsp:cNvPr id="0" name=""/>
        <dsp:cNvSpPr/>
      </dsp:nvSpPr>
      <dsp:spPr>
        <a:xfrm>
          <a:off x="5635800" y="15446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E5545-B216-4804-A13B-F1F7C6F758AA}">
      <dsp:nvSpPr>
        <dsp:cNvPr id="0" name=""/>
        <dsp:cNvSpPr/>
      </dsp:nvSpPr>
      <dsp:spPr>
        <a:xfrm>
          <a:off x="5635800" y="184028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GB" sz="3600" kern="1200"/>
            <a:t>Takeaway Message:</a:t>
          </a:r>
          <a:endParaRPr lang="en-US" sz="3600" kern="1200"/>
        </a:p>
      </dsp:txBody>
      <dsp:txXfrm>
        <a:off x="5635800" y="1840287"/>
        <a:ext cx="4320000" cy="648000"/>
      </dsp:txXfrm>
    </dsp:sp>
    <dsp:sp modelId="{4C10F5C1-047E-4AB8-A2C2-1BA3F543A5A2}">
      <dsp:nvSpPr>
        <dsp:cNvPr id="0" name=""/>
        <dsp:cNvSpPr/>
      </dsp:nvSpPr>
      <dsp:spPr>
        <a:xfrm>
          <a:off x="5635800" y="2569135"/>
          <a:ext cx="4320000" cy="162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Embrace change thoughtfully, integrating technology with strategic workforce development.</a:t>
          </a:r>
          <a:endParaRPr lang="en-US" sz="1700" kern="1200"/>
        </a:p>
      </dsp:txBody>
      <dsp:txXfrm>
        <a:off x="5635800" y="2569135"/>
        <a:ext cx="4320000" cy="1627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0FB0C-9708-482C-B885-45BD5D0CD264}">
      <dsp:nvSpPr>
        <dsp:cNvPr id="0" name=""/>
        <dsp:cNvSpPr/>
      </dsp:nvSpPr>
      <dsp:spPr>
        <a:xfrm>
          <a:off x="1020487" y="528557"/>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93052-1E79-4FED-B294-54913619884E}">
      <dsp:nvSpPr>
        <dsp:cNvPr id="0" name=""/>
        <dsp:cNvSpPr/>
      </dsp:nvSpPr>
      <dsp:spPr>
        <a:xfrm>
          <a:off x="393" y="1768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GB" sz="2700" kern="1200"/>
            <a:t>Trends to Watch:</a:t>
          </a:r>
          <a:endParaRPr lang="en-US" sz="2700" kern="1200"/>
        </a:p>
      </dsp:txBody>
      <dsp:txXfrm>
        <a:off x="393" y="1768772"/>
        <a:ext cx="3138750" cy="470812"/>
      </dsp:txXfrm>
    </dsp:sp>
    <dsp:sp modelId="{0B820093-C1B6-4EED-B396-1F8BE5798A66}">
      <dsp:nvSpPr>
        <dsp:cNvPr id="0" name=""/>
        <dsp:cNvSpPr/>
      </dsp:nvSpPr>
      <dsp:spPr>
        <a:xfrm>
          <a:off x="393" y="2305468"/>
          <a:ext cx="3138750" cy="15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Further integration of AI with robotics.</a:t>
          </a:r>
          <a:endParaRPr lang="en-US" sz="1700" kern="1200"/>
        </a:p>
        <a:p>
          <a:pPr marL="0" lvl="0" indent="0" algn="ctr" defTabSz="755650">
            <a:lnSpc>
              <a:spcPct val="90000"/>
            </a:lnSpc>
            <a:spcBef>
              <a:spcPct val="0"/>
            </a:spcBef>
            <a:spcAft>
              <a:spcPct val="35000"/>
            </a:spcAft>
            <a:buNone/>
          </a:pPr>
          <a:r>
            <a:rPr lang="en-GB" sz="1700" kern="1200"/>
            <a:t>Growing demand for roles requiring technical, creative, and strategic skills.</a:t>
          </a:r>
          <a:endParaRPr lang="en-US" sz="1700" kern="1200"/>
        </a:p>
      </dsp:txBody>
      <dsp:txXfrm>
        <a:off x="393" y="2305468"/>
        <a:ext cx="3138750" cy="1517311"/>
      </dsp:txXfrm>
    </dsp:sp>
    <dsp:sp modelId="{CD89DC21-8808-4664-939B-5149E20571E2}">
      <dsp:nvSpPr>
        <dsp:cNvPr id="0" name=""/>
        <dsp:cNvSpPr/>
      </dsp:nvSpPr>
      <dsp:spPr>
        <a:xfrm>
          <a:off x="4708518" y="528557"/>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7CD3DB-14D0-4B0A-A37F-CDDB5545E131}">
      <dsp:nvSpPr>
        <dsp:cNvPr id="0" name=""/>
        <dsp:cNvSpPr/>
      </dsp:nvSpPr>
      <dsp:spPr>
        <a:xfrm>
          <a:off x="3688425" y="1768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GB" sz="2700" kern="1200"/>
            <a:t>Policy Implications:</a:t>
          </a:r>
          <a:endParaRPr lang="en-US" sz="2700" kern="1200"/>
        </a:p>
      </dsp:txBody>
      <dsp:txXfrm>
        <a:off x="3688425" y="1768772"/>
        <a:ext cx="3138750" cy="470812"/>
      </dsp:txXfrm>
    </dsp:sp>
    <dsp:sp modelId="{477E47DF-566E-4659-AB86-76B29E809396}">
      <dsp:nvSpPr>
        <dsp:cNvPr id="0" name=""/>
        <dsp:cNvSpPr/>
      </dsp:nvSpPr>
      <dsp:spPr>
        <a:xfrm>
          <a:off x="3688425" y="2305468"/>
          <a:ext cx="3138750" cy="15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Need for policies that support reskilling and workforce transition.</a:t>
          </a:r>
          <a:endParaRPr lang="en-US" sz="1700" kern="1200"/>
        </a:p>
        <a:p>
          <a:pPr marL="0" lvl="0" indent="0" algn="ctr" defTabSz="755650">
            <a:lnSpc>
              <a:spcPct val="90000"/>
            </a:lnSpc>
            <a:spcBef>
              <a:spcPct val="0"/>
            </a:spcBef>
            <a:spcAft>
              <a:spcPct val="35000"/>
            </a:spcAft>
            <a:buNone/>
          </a:pPr>
          <a:r>
            <a:rPr lang="en-GB" sz="1700" kern="1200"/>
            <a:t>Potential for public-private partnerships to smooth the changeover.</a:t>
          </a:r>
          <a:endParaRPr lang="en-US" sz="1700" kern="1200"/>
        </a:p>
      </dsp:txBody>
      <dsp:txXfrm>
        <a:off x="3688425" y="2305468"/>
        <a:ext cx="3138750" cy="1517311"/>
      </dsp:txXfrm>
    </dsp:sp>
    <dsp:sp modelId="{129BC929-7C5B-454C-A44C-EFDC3BFDD7A5}">
      <dsp:nvSpPr>
        <dsp:cNvPr id="0" name=""/>
        <dsp:cNvSpPr/>
      </dsp:nvSpPr>
      <dsp:spPr>
        <a:xfrm>
          <a:off x="8396550" y="528557"/>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66C68-20C7-4081-B8C5-6F082EADB84F}">
      <dsp:nvSpPr>
        <dsp:cNvPr id="0" name=""/>
        <dsp:cNvSpPr/>
      </dsp:nvSpPr>
      <dsp:spPr>
        <a:xfrm>
          <a:off x="7376456" y="1768772"/>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GB" sz="2700" kern="1200"/>
            <a:t>Discussion Point:</a:t>
          </a:r>
          <a:endParaRPr lang="en-US" sz="2700" kern="1200"/>
        </a:p>
      </dsp:txBody>
      <dsp:txXfrm>
        <a:off x="7376456" y="1768772"/>
        <a:ext cx="3138750" cy="470812"/>
      </dsp:txXfrm>
    </dsp:sp>
    <dsp:sp modelId="{3F2606AE-7BCC-4435-84B9-CFD465E75F8E}">
      <dsp:nvSpPr>
        <dsp:cNvPr id="0" name=""/>
        <dsp:cNvSpPr/>
      </dsp:nvSpPr>
      <dsp:spPr>
        <a:xfrm>
          <a:off x="7376456" y="2305468"/>
          <a:ext cx="3138750" cy="15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How can stakeholders collectively shape a sustainable future workforce?</a:t>
          </a:r>
          <a:endParaRPr lang="en-US" sz="1700" kern="1200"/>
        </a:p>
      </dsp:txBody>
      <dsp:txXfrm>
        <a:off x="7376456" y="2305468"/>
        <a:ext cx="3138750" cy="15173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400-4D0D-39E4-A3CC-B7F0BA14F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933DFA-7CEF-1140-C0EF-DC2347BED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A04CED-DFCA-881C-870A-5B537306475D}"/>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0E5B44F4-14D7-0B5B-D044-A4DB0AF44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1BC60D-18AF-A25D-8EC7-02304A2453CD}"/>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182332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AFF1-7388-4F22-F6E3-92723BFE72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F9CC58-0CA6-156C-6325-1E8C3D3B4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A03BB3-294B-6532-247B-1199055FD206}"/>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92C2F749-3540-F329-5668-B435285DB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3BAA9-83CA-5BF9-4335-E787FBA8B512}"/>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3589797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E39BB-B0A4-A3B4-B6A1-BC9BD799B8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9EDA2C-F982-24AA-8602-FE6EB5F26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AA4EBC-AD97-5E01-6F97-E968843538CA}"/>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3319ADA8-E30F-40B1-33BE-5E73EAB2B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F29985-9C44-D72F-C9F6-53EEE01ADA30}"/>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2549112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48AC-AE3B-A039-D9F2-8E0D594393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D1B3F6-6885-FC8A-64AA-5006575CD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E4CEE-1B78-7499-8802-8DF0062C6A65}"/>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E3351F77-9CBC-5999-C98D-E9FDEF950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CC9AEF-E623-979B-29BC-FC925FE30B98}"/>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171678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10-68B1-401A-B5F4-6E7AB0FB39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0EA3E5-CC24-6ABF-4E71-ABFBE78FCB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4FACC-9616-E84E-70BD-E757D5D0A598}"/>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F6AA59AE-53D8-D9F7-EFAC-66BB9EC99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0ED74-1D68-4425-4B8B-A97ABAE298A4}"/>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3787905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65A-9896-2D68-CDF9-8F4E2BA1A7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017468-E2F0-B45D-2AF0-8A82A2B8A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5A30E9-361A-6ADA-7092-2A2696C09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BEE099-AEF8-E828-510D-A57ED50C1AF2}"/>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6" name="Footer Placeholder 5">
            <a:extLst>
              <a:ext uri="{FF2B5EF4-FFF2-40B4-BE49-F238E27FC236}">
                <a16:creationId xmlns:a16="http://schemas.microsoft.com/office/drawing/2014/main" id="{62706898-7002-3F50-D1CD-D62548853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D2AD12-B17E-5050-EC04-E0DB5873442F}"/>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2875311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2B5B-8ECA-3FC0-AE63-4D6E39C6BE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8976B-63C3-3EDB-15B8-A341F9032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A310F-5D94-7199-F2E4-1103732A5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0C9150-3981-E390-DC97-9BDC97A52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7D657-966B-5B66-DCEA-5DD070D74A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4C8346-9D90-2782-43D9-5C367B60B3A5}"/>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8" name="Footer Placeholder 7">
            <a:extLst>
              <a:ext uri="{FF2B5EF4-FFF2-40B4-BE49-F238E27FC236}">
                <a16:creationId xmlns:a16="http://schemas.microsoft.com/office/drawing/2014/main" id="{F1584C1E-40B1-B76A-2A0A-316A99533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BFC494-6A8D-D015-11F2-4DEEB6A70803}"/>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4097169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77AC-66F7-84DD-7C0E-5040650762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03D478-BC00-C4C7-3937-CC1A0DBA6947}"/>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4" name="Footer Placeholder 3">
            <a:extLst>
              <a:ext uri="{FF2B5EF4-FFF2-40B4-BE49-F238E27FC236}">
                <a16:creationId xmlns:a16="http://schemas.microsoft.com/office/drawing/2014/main" id="{285A203C-7E47-1851-7114-1F817EED1E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647C0E-769F-32C1-03ED-6A98096C71E1}"/>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2758083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F13E5-E20F-81C5-AB94-1EC512EE5714}"/>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3" name="Footer Placeholder 2">
            <a:extLst>
              <a:ext uri="{FF2B5EF4-FFF2-40B4-BE49-F238E27FC236}">
                <a16:creationId xmlns:a16="http://schemas.microsoft.com/office/drawing/2014/main" id="{563F1607-711B-AC93-30D1-4B86946B40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966D3F-A5E8-619F-7DB7-9DC5CD478498}"/>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403048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72BA-AD3C-99BB-8CE4-17FA2C1CD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D70B77-A2A4-B54F-8980-5A5012C4C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093A82-2355-C031-DAC4-7DE9BF05A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225F5-50BF-A5A3-FB81-47A0A06D434A}"/>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6" name="Footer Placeholder 5">
            <a:extLst>
              <a:ext uri="{FF2B5EF4-FFF2-40B4-BE49-F238E27FC236}">
                <a16:creationId xmlns:a16="http://schemas.microsoft.com/office/drawing/2014/main" id="{BB6B38DA-12F3-3137-9263-AEEE49B47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26838-5ABF-3E56-8CF2-E7AE12C93DD1}"/>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3299339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E33F-8E4B-A6CA-E39B-2620EC043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4D13E-8643-94CD-D015-E49CB78BD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9A70EF-3EEF-A588-7CE3-48204EEC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4B28F-DAE1-6D36-5262-AEC5C4302140}"/>
              </a:ext>
            </a:extLst>
          </p:cNvPr>
          <p:cNvSpPr>
            <a:spLocks noGrp="1"/>
          </p:cNvSpPr>
          <p:nvPr>
            <p:ph type="dt" sz="half" idx="10"/>
          </p:nvPr>
        </p:nvSpPr>
        <p:spPr/>
        <p:txBody>
          <a:bodyPr/>
          <a:lstStyle/>
          <a:p>
            <a:fld id="{46124869-2304-4408-8201-358AB83D2608}" type="datetimeFigureOut">
              <a:rPr lang="en-GB" smtClean="0"/>
              <a:t>14/11/2025</a:t>
            </a:fld>
            <a:endParaRPr lang="en-GB"/>
          </a:p>
        </p:txBody>
      </p:sp>
      <p:sp>
        <p:nvSpPr>
          <p:cNvPr id="6" name="Footer Placeholder 5">
            <a:extLst>
              <a:ext uri="{FF2B5EF4-FFF2-40B4-BE49-F238E27FC236}">
                <a16:creationId xmlns:a16="http://schemas.microsoft.com/office/drawing/2014/main" id="{0FB508A7-2A99-77DE-DB23-9BF92AD9EA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F0A261-0201-A72A-16D0-244AF793A909}"/>
              </a:ext>
            </a:extLst>
          </p:cNvPr>
          <p:cNvSpPr>
            <a:spLocks noGrp="1"/>
          </p:cNvSpPr>
          <p:nvPr>
            <p:ph type="sldNum" sz="quarter" idx="12"/>
          </p:nvPr>
        </p:nvSpPr>
        <p:spPr/>
        <p:txBody>
          <a:bodyPr/>
          <a:lstStyle/>
          <a:p>
            <a:fld id="{3A5F97AE-D784-411F-BE35-9E2F1A59853F}" type="slidenum">
              <a:rPr lang="en-GB" smtClean="0"/>
              <a:t>‹#›</a:t>
            </a:fld>
            <a:endParaRPr lang="en-GB"/>
          </a:p>
        </p:txBody>
      </p:sp>
    </p:spTree>
    <p:extLst>
      <p:ext uri="{BB962C8B-B14F-4D97-AF65-F5344CB8AC3E}">
        <p14:creationId xmlns:p14="http://schemas.microsoft.com/office/powerpoint/2010/main" val="1445765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3B215-0C01-0A65-3622-5D0877311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FECD0-9F20-44FA-FA52-E8D3DD5A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7F55F-3ED0-671F-21A3-6EF01B079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124869-2304-4408-8201-358AB83D2608}" type="datetimeFigureOut">
              <a:rPr lang="en-GB" smtClean="0"/>
              <a:t>14/11/2025</a:t>
            </a:fld>
            <a:endParaRPr lang="en-GB"/>
          </a:p>
        </p:txBody>
      </p:sp>
      <p:sp>
        <p:nvSpPr>
          <p:cNvPr id="5" name="Footer Placeholder 4">
            <a:extLst>
              <a:ext uri="{FF2B5EF4-FFF2-40B4-BE49-F238E27FC236}">
                <a16:creationId xmlns:a16="http://schemas.microsoft.com/office/drawing/2014/main" id="{D64C73E4-5487-65CA-00C0-23538869A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DD79F31-90DC-426E-7FA6-89BDA1504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5F97AE-D784-411F-BE35-9E2F1A59853F}" type="slidenum">
              <a:rPr lang="en-GB" smtClean="0"/>
              <a:t>‹#›</a:t>
            </a:fld>
            <a:endParaRPr lang="en-GB"/>
          </a:p>
        </p:txBody>
      </p:sp>
    </p:spTree>
    <p:extLst>
      <p:ext uri="{BB962C8B-B14F-4D97-AF65-F5344CB8AC3E}">
        <p14:creationId xmlns:p14="http://schemas.microsoft.com/office/powerpoint/2010/main" val="57249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BF6572-7206-CE35-62C9-F5DB4220A7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6" name="Table 5">
            <a:extLst>
              <a:ext uri="{FF2B5EF4-FFF2-40B4-BE49-F238E27FC236}">
                <a16:creationId xmlns:a16="http://schemas.microsoft.com/office/drawing/2014/main" id="{4D1959EE-4DB3-07B4-B9B6-A17BDD9FA5BD}"/>
              </a:ext>
            </a:extLst>
          </p:cNvPr>
          <p:cNvGraphicFramePr>
            <a:graphicFrameLocks noGrp="1"/>
          </p:cNvGraphicFramePr>
          <p:nvPr>
            <p:extLst>
              <p:ext uri="{D42A27DB-BD31-4B8C-83A1-F6EECF244321}">
                <p14:modId xmlns:p14="http://schemas.microsoft.com/office/powerpoint/2010/main" val="2039412988"/>
              </p:ext>
            </p:extLst>
          </p:nvPr>
        </p:nvGraphicFramePr>
        <p:xfrm>
          <a:off x="2032000" y="1819469"/>
          <a:ext cx="8128000" cy="4114799"/>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594106659"/>
                    </a:ext>
                  </a:extLst>
                </a:gridCol>
              </a:tblGrid>
              <a:tr h="4114799">
                <a:tc>
                  <a:txBody>
                    <a:bodyPr/>
                    <a:lstStyle/>
                    <a:p>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Discover</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the</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Green</a:t>
                      </a:r>
                      <a:r>
                        <a:rPr lang="hu-HU" sz="1800" b="1" kern="1200" dirty="0">
                          <a:solidFill>
                            <a:schemeClr val="lt1"/>
                          </a:solidFill>
                          <a:effectLst/>
                          <a:latin typeface="+mn-lt"/>
                          <a:ea typeface="+mn-ea"/>
                          <a:cs typeface="+mn-cs"/>
                        </a:rPr>
                        <a:t> Life </a:t>
                      </a:r>
                      <a:r>
                        <a:rPr lang="hu-HU" sz="1800" b="1" kern="1200" dirty="0" err="1">
                          <a:solidFill>
                            <a:schemeClr val="lt1"/>
                          </a:solidFill>
                          <a:effectLst/>
                          <a:latin typeface="+mn-lt"/>
                          <a:ea typeface="+mn-ea"/>
                          <a:cs typeface="+mn-cs"/>
                        </a:rPr>
                        <a:t>with</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Robots</a:t>
                      </a:r>
                      <a:endParaRPr lang="hu-HU" sz="1800" b="1" kern="1200" dirty="0">
                        <a:solidFill>
                          <a:schemeClr val="lt1"/>
                        </a:solidFill>
                        <a:effectLst/>
                        <a:latin typeface="+mn-lt"/>
                        <a:ea typeface="+mn-ea"/>
                        <a:cs typeface="+mn-cs"/>
                      </a:endParaRPr>
                    </a:p>
                    <a:p>
                      <a:r>
                        <a:rPr lang="hu-HU" sz="1800" b="1" kern="1200" dirty="0">
                          <a:solidFill>
                            <a:schemeClr val="lt1"/>
                          </a:solidFill>
                          <a:effectLst/>
                          <a:latin typeface="+mn-lt"/>
                          <a:ea typeface="+mn-ea"/>
                          <a:cs typeface="+mn-cs"/>
                        </a:rPr>
                        <a:t>2023-1-HU01-KA210-VET-000156243</a:t>
                      </a:r>
                    </a:p>
                    <a:p>
                      <a:r>
                        <a:rPr lang="en-US" sz="1800" b="0" i="0" kern="1200" dirty="0">
                          <a:solidFill>
                            <a:schemeClr val="lt1"/>
                          </a:solidFill>
                          <a:effectLst/>
                          <a:latin typeface="+mn-lt"/>
                          <a:ea typeface="+mn-ea"/>
                          <a:cs typeface="+mn-cs"/>
                        </a:rPr>
                        <a:t>Funded by the European Union. Views and opinions expressed are however those of the author(s) only and do not necessarily reflect those of the European Union or the Tempus Public Foundation. Neither the European Union nor the granting </a:t>
                      </a:r>
                      <a:r>
                        <a:rPr lang="en-US" sz="1800" b="0" i="0" kern="1200" dirty="0" err="1">
                          <a:solidFill>
                            <a:schemeClr val="lt1"/>
                          </a:solidFill>
                          <a:effectLst/>
                          <a:latin typeface="+mn-lt"/>
                          <a:ea typeface="+mn-ea"/>
                          <a:cs typeface="+mn-cs"/>
                        </a:rPr>
                        <a:t>authoriry</a:t>
                      </a:r>
                      <a:r>
                        <a:rPr lang="en-US" sz="1800" b="0" i="0" kern="1200">
                          <a:solidFill>
                            <a:schemeClr val="lt1"/>
                          </a:solidFill>
                          <a:effectLst/>
                          <a:latin typeface="+mn-lt"/>
                          <a:ea typeface="+mn-ea"/>
                          <a:cs typeface="+mn-cs"/>
                        </a:rPr>
                        <a:t> can be held responsible for them.</a:t>
                      </a:r>
                      <a:endParaRPr lang="hu-HU" dirty="0"/>
                    </a:p>
                  </a:txBody>
                  <a:tcPr/>
                </a:tc>
                <a:extLst>
                  <a:ext uri="{0D108BD9-81ED-4DB2-BD59-A6C34878D82A}">
                    <a16:rowId xmlns:a16="http://schemas.microsoft.com/office/drawing/2014/main" val="195207600"/>
                  </a:ext>
                </a:extLst>
              </a:tr>
            </a:tbl>
          </a:graphicData>
        </a:graphic>
      </p:graphicFrame>
      <p:pic>
        <p:nvPicPr>
          <p:cNvPr id="2" name="Picture 1">
            <a:extLst>
              <a:ext uri="{FF2B5EF4-FFF2-40B4-BE49-F238E27FC236}">
                <a16:creationId xmlns:a16="http://schemas.microsoft.com/office/drawing/2014/main" id="{AA753CFE-4A83-C216-DC6E-9A1C08E74FA7}"/>
              </a:ext>
            </a:extLst>
          </p:cNvPr>
          <p:cNvPicPr/>
          <p:nvPr/>
        </p:nvPicPr>
        <p:blipFill>
          <a:blip r:embed="rId2"/>
          <a:stretch>
            <a:fillRect/>
          </a:stretch>
        </p:blipFill>
        <p:spPr>
          <a:xfrm>
            <a:off x="1646411" y="797202"/>
            <a:ext cx="2842506" cy="682265"/>
          </a:xfrm>
          <a:prstGeom prst="rect">
            <a:avLst/>
          </a:prstGeom>
        </p:spPr>
      </p:pic>
    </p:spTree>
    <p:extLst>
      <p:ext uri="{BB962C8B-B14F-4D97-AF65-F5344CB8AC3E}">
        <p14:creationId xmlns:p14="http://schemas.microsoft.com/office/powerpoint/2010/main" val="159218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5E2A6FF-BC9D-FED5-7CF9-55AAADE4AD8F}"/>
              </a:ext>
            </a:extLst>
          </p:cNvPr>
          <p:cNvSpPr>
            <a:spLocks noGrp="1"/>
          </p:cNvSpPr>
          <p:nvPr>
            <p:ph type="title"/>
          </p:nvPr>
        </p:nvSpPr>
        <p:spPr>
          <a:xfrm>
            <a:off x="838200" y="365125"/>
            <a:ext cx="10515600" cy="1325563"/>
          </a:xfrm>
        </p:spPr>
        <p:txBody>
          <a:bodyPr>
            <a:normAutofit/>
          </a:bodyPr>
          <a:lstStyle/>
          <a:p>
            <a:r>
              <a:rPr lang="en-GB"/>
              <a:t>Factors for Successful Implementation</a:t>
            </a:r>
          </a:p>
        </p:txBody>
      </p:sp>
      <p:pic>
        <p:nvPicPr>
          <p:cNvPr id="4" name="Picture 3" descr="Person holding a puzzle piece">
            <a:extLst>
              <a:ext uri="{FF2B5EF4-FFF2-40B4-BE49-F238E27FC236}">
                <a16:creationId xmlns:a16="http://schemas.microsoft.com/office/drawing/2014/main" id="{61923044-CE20-2860-FC56-DDE528E1ADBE}"/>
              </a:ext>
            </a:extLst>
          </p:cNvPr>
          <p:cNvPicPr>
            <a:picLocks noChangeAspect="1"/>
          </p:cNvPicPr>
          <p:nvPr/>
        </p:nvPicPr>
        <p:blipFill>
          <a:blip r:embed="rId2"/>
          <a:srcRect l="16017" r="16232"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5509899B-A526-2BB7-A520-E41BAAA18250}"/>
              </a:ext>
            </a:extLst>
          </p:cNvPr>
          <p:cNvGraphicFramePr>
            <a:graphicFrameLocks noGrp="1"/>
          </p:cNvGraphicFramePr>
          <p:nvPr>
            <p:ph idx="1"/>
            <p:extLst>
              <p:ext uri="{D42A27DB-BD31-4B8C-83A1-F6EECF244321}">
                <p14:modId xmlns:p14="http://schemas.microsoft.com/office/powerpoint/2010/main" val="2360219491"/>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93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0DEA5-B789-8702-9A77-7144BF30F9C1}"/>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Key Learnings and Insights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E906EE8-68D9-02DC-BEA0-BC6A1BCBA2C8}"/>
              </a:ext>
            </a:extLst>
          </p:cNvPr>
          <p:cNvGraphicFramePr>
            <a:graphicFrameLocks noGrp="1"/>
          </p:cNvGraphicFramePr>
          <p:nvPr>
            <p:ph idx="1"/>
            <p:extLst>
              <p:ext uri="{D42A27DB-BD31-4B8C-83A1-F6EECF244321}">
                <p14:modId xmlns:p14="http://schemas.microsoft.com/office/powerpoint/2010/main" val="14430584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365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6C296-396D-BF91-BB95-FC10953BC557}"/>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Future Outlook</a:t>
            </a: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70D3055D-753D-7F03-0A6F-B0DB23CC5F8C}"/>
              </a:ext>
            </a:extLst>
          </p:cNvPr>
          <p:cNvGraphicFramePr>
            <a:graphicFrameLocks noGrp="1"/>
          </p:cNvGraphicFramePr>
          <p:nvPr>
            <p:ph idx="1"/>
            <p:extLst>
              <p:ext uri="{D42A27DB-BD31-4B8C-83A1-F6EECF244321}">
                <p14:modId xmlns:p14="http://schemas.microsoft.com/office/powerpoint/2010/main" val="48915457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483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1CBA11-D452-6088-788A-687A1DE3E7C0}"/>
              </a:ext>
            </a:extLst>
          </p:cNvPr>
          <p:cNvSpPr>
            <a:spLocks noGrp="1"/>
          </p:cNvSpPr>
          <p:nvPr>
            <p:ph type="title"/>
          </p:nvPr>
        </p:nvSpPr>
        <p:spPr>
          <a:xfrm>
            <a:off x="640081" y="329184"/>
            <a:ext cx="6241568" cy="1783080"/>
          </a:xfrm>
        </p:spPr>
        <p:txBody>
          <a:bodyPr anchor="b">
            <a:normAutofit/>
          </a:bodyPr>
          <a:lstStyle/>
          <a:p>
            <a:r>
              <a:rPr lang="en-GB" sz="5400">
                <a:solidFill>
                  <a:srgbClr val="FFFFFF"/>
                </a:solidFill>
              </a:rPr>
              <a:t>Conclusion</a:t>
            </a:r>
          </a:p>
        </p:txBody>
      </p:sp>
      <p:sp>
        <p:nvSpPr>
          <p:cNvPr id="19"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C757F0-84B2-09AD-84E0-B479BB4363B0}"/>
              </a:ext>
            </a:extLst>
          </p:cNvPr>
          <p:cNvSpPr>
            <a:spLocks noGrp="1"/>
          </p:cNvSpPr>
          <p:nvPr>
            <p:ph idx="1"/>
          </p:nvPr>
        </p:nvSpPr>
        <p:spPr>
          <a:xfrm>
            <a:off x="640081" y="2706624"/>
            <a:ext cx="6241568" cy="3483864"/>
          </a:xfrm>
        </p:spPr>
        <p:txBody>
          <a:bodyPr>
            <a:normAutofit/>
          </a:bodyPr>
          <a:lstStyle/>
          <a:p>
            <a:r>
              <a:rPr lang="en-GB" sz="2200">
                <a:solidFill>
                  <a:srgbClr val="FFFFFF"/>
                </a:solidFill>
              </a:rPr>
              <a:t>Summary:</a:t>
            </a:r>
          </a:p>
          <a:p>
            <a:pPr lvl="1"/>
            <a:r>
              <a:rPr lang="en-GB" sz="2200">
                <a:solidFill>
                  <a:srgbClr val="FFFFFF"/>
                </a:solidFill>
              </a:rPr>
              <a:t>Reviewed key case studies and examined both successes and challenges.</a:t>
            </a:r>
          </a:p>
          <a:p>
            <a:pPr lvl="1"/>
            <a:r>
              <a:rPr lang="en-GB" sz="2200">
                <a:solidFill>
                  <a:srgbClr val="FFFFFF"/>
                </a:solidFill>
              </a:rPr>
              <a:t>Highlighted the importance of strategic planning and workforce development.</a:t>
            </a:r>
          </a:p>
          <a:p>
            <a:r>
              <a:rPr lang="en-GB" sz="2200">
                <a:solidFill>
                  <a:srgbClr val="FFFFFF"/>
                </a:solidFill>
              </a:rPr>
              <a:t>Final Thought:</a:t>
            </a:r>
          </a:p>
          <a:p>
            <a:pPr lvl="1"/>
            <a:r>
              <a:rPr lang="en-GB" sz="2200">
                <a:solidFill>
                  <a:srgbClr val="FFFFFF"/>
                </a:solidFill>
              </a:rPr>
              <a:t>Embracing technology must go hand-in-hand with human capital development for sustainable growth.</a:t>
            </a:r>
          </a:p>
        </p:txBody>
      </p:sp>
      <p:pic>
        <p:nvPicPr>
          <p:cNvPr id="5" name="Picture 4">
            <a:extLst>
              <a:ext uri="{FF2B5EF4-FFF2-40B4-BE49-F238E27FC236}">
                <a16:creationId xmlns:a16="http://schemas.microsoft.com/office/drawing/2014/main" id="{5AB043A2-FC82-2B23-81FE-E390F27A8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304" y="420209"/>
            <a:ext cx="4014216" cy="2679489"/>
          </a:xfrm>
          <a:prstGeom prst="rect">
            <a:avLst/>
          </a:prstGeom>
        </p:spPr>
      </p:pic>
      <p:pic>
        <p:nvPicPr>
          <p:cNvPr id="7" name="Picture 6">
            <a:extLst>
              <a:ext uri="{FF2B5EF4-FFF2-40B4-BE49-F238E27FC236}">
                <a16:creationId xmlns:a16="http://schemas.microsoft.com/office/drawing/2014/main" id="{3F770ABB-9DF5-5DBC-82B4-8C24CCDC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304" y="4021803"/>
            <a:ext cx="4014216" cy="1675935"/>
          </a:xfrm>
          <a:prstGeom prst="rect">
            <a:avLst/>
          </a:prstGeom>
        </p:spPr>
      </p:pic>
    </p:spTree>
    <p:extLst>
      <p:ext uri="{BB962C8B-B14F-4D97-AF65-F5344CB8AC3E}">
        <p14:creationId xmlns:p14="http://schemas.microsoft.com/office/powerpoint/2010/main" val="341751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5034E26-A4E5-734E-4DE3-E3EA816C7FA1}"/>
              </a:ext>
            </a:extLst>
          </p:cNvPr>
          <p:cNvSpPr>
            <a:spLocks noGrp="1"/>
          </p:cNvSpPr>
          <p:nvPr>
            <p:ph type="ctrTitle"/>
          </p:nvPr>
        </p:nvSpPr>
        <p:spPr>
          <a:xfrm>
            <a:off x="2558716" y="955309"/>
            <a:ext cx="7074568" cy="2898975"/>
          </a:xfrm>
        </p:spPr>
        <p:txBody>
          <a:bodyPr>
            <a:normAutofit/>
          </a:bodyPr>
          <a:lstStyle/>
          <a:p>
            <a:r>
              <a:rPr lang="hu-HU" sz="6600">
                <a:solidFill>
                  <a:srgbClr val="FFFFFF"/>
                </a:solidFill>
              </a:rPr>
              <a:t>Thank you for your attention!</a:t>
            </a:r>
            <a:endParaRPr lang="en-GB" sz="6600">
              <a:solidFill>
                <a:srgbClr val="FFFFFF"/>
              </a:solidFill>
            </a:endParaRPr>
          </a:p>
        </p:txBody>
      </p:sp>
      <p:sp>
        <p:nvSpPr>
          <p:cNvPr id="3" name="Subtitle 2">
            <a:extLst>
              <a:ext uri="{FF2B5EF4-FFF2-40B4-BE49-F238E27FC236}">
                <a16:creationId xmlns:a16="http://schemas.microsoft.com/office/drawing/2014/main" id="{CC1FA094-3800-E3C5-1B04-FB49538C3745}"/>
              </a:ext>
            </a:extLst>
          </p:cNvPr>
          <p:cNvSpPr>
            <a:spLocks noGrp="1"/>
          </p:cNvSpPr>
          <p:nvPr>
            <p:ph type="subTitle" idx="1"/>
          </p:nvPr>
        </p:nvSpPr>
        <p:spPr>
          <a:xfrm>
            <a:off x="2629381" y="4439463"/>
            <a:ext cx="6930189" cy="2170817"/>
          </a:xfrm>
        </p:spPr>
        <p:txBody>
          <a:bodyPr>
            <a:normAutofit lnSpcReduction="10000"/>
          </a:bodyPr>
          <a:lstStyle/>
          <a:p>
            <a:pPr algn="l"/>
            <a:r>
              <a:rPr lang="hu-HU" dirty="0" err="1">
                <a:solidFill>
                  <a:srgbClr val="FFFFFF"/>
                </a:solidFill>
              </a:rPr>
              <a:t>Created</a:t>
            </a:r>
            <a:r>
              <a:rPr lang="hu-HU" dirty="0">
                <a:solidFill>
                  <a:srgbClr val="FFFFFF"/>
                </a:solidFill>
              </a:rPr>
              <a:t> and </a:t>
            </a:r>
            <a:r>
              <a:rPr lang="hu-HU" dirty="0" err="1">
                <a:solidFill>
                  <a:srgbClr val="FFFFFF"/>
                </a:solidFill>
              </a:rPr>
              <a:t>presented</a:t>
            </a:r>
            <a:r>
              <a:rPr lang="hu-HU" dirty="0">
                <a:solidFill>
                  <a:srgbClr val="FFFFFF"/>
                </a:solidFill>
              </a:rPr>
              <a:t> </a:t>
            </a:r>
            <a:r>
              <a:rPr lang="hu-HU" dirty="0" err="1">
                <a:solidFill>
                  <a:srgbClr val="FFFFFF"/>
                </a:solidFill>
              </a:rPr>
              <a:t>by</a:t>
            </a:r>
            <a:r>
              <a:rPr lang="hu-HU" dirty="0">
                <a:solidFill>
                  <a:srgbClr val="FFFFFF"/>
                </a:solidFill>
              </a:rPr>
              <a:t>:</a:t>
            </a:r>
          </a:p>
          <a:p>
            <a:pPr marL="342900" indent="-342900" algn="l">
              <a:buFont typeface="Arial" panose="020B0604020202020204" pitchFamily="34" charset="0"/>
              <a:buChar char="•"/>
            </a:pPr>
            <a:r>
              <a:rPr lang="hu-HU" dirty="0">
                <a:solidFill>
                  <a:srgbClr val="FFFFFF"/>
                </a:solidFill>
              </a:rPr>
              <a:t>Ábel</a:t>
            </a:r>
          </a:p>
          <a:p>
            <a:pPr marL="536575" indent="-342900" algn="l">
              <a:buFont typeface="Arial" panose="020B0604020202020204" pitchFamily="34" charset="0"/>
              <a:buChar char="•"/>
            </a:pPr>
            <a:r>
              <a:rPr lang="hu-HU" dirty="0">
                <a:solidFill>
                  <a:srgbClr val="FFFFFF"/>
                </a:solidFill>
              </a:rPr>
              <a:t>Ricsi</a:t>
            </a:r>
          </a:p>
          <a:p>
            <a:pPr marL="715963" indent="-342900" algn="l">
              <a:buFont typeface="Arial" panose="020B0604020202020204" pitchFamily="34" charset="0"/>
              <a:buChar char="•"/>
            </a:pPr>
            <a:r>
              <a:rPr lang="hu-HU" dirty="0">
                <a:solidFill>
                  <a:srgbClr val="FFFFFF"/>
                </a:solidFill>
              </a:rPr>
              <a:t>Dávid</a:t>
            </a:r>
          </a:p>
          <a:p>
            <a:pPr marL="893763" indent="-342900" algn="l">
              <a:buFont typeface="Arial" panose="020B0604020202020204" pitchFamily="34" charset="0"/>
              <a:buChar char="•"/>
            </a:pPr>
            <a:r>
              <a:rPr lang="hu-HU" dirty="0">
                <a:solidFill>
                  <a:srgbClr val="FFFFFF"/>
                </a:solidFill>
              </a:rPr>
              <a:t>Bors</a:t>
            </a:r>
            <a:endParaRPr lang="en-GB" dirty="0">
              <a:solidFill>
                <a:srgbClr val="FFFFFF"/>
              </a:solidFill>
            </a:endParaRPr>
          </a:p>
        </p:txBody>
      </p:sp>
      <p:sp>
        <p:nvSpPr>
          <p:cNvPr id="2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108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4E5E7C-1976-4C3E-A934-9425D4F2B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78D323F3-5366-46A1-A430-A21785CAC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12B2F9-12F8-7E88-6521-9547D129D5E7}"/>
              </a:ext>
            </a:extLst>
          </p:cNvPr>
          <p:cNvSpPr>
            <a:spLocks noGrp="1"/>
          </p:cNvSpPr>
          <p:nvPr>
            <p:ph type="ctrTitle"/>
          </p:nvPr>
        </p:nvSpPr>
        <p:spPr>
          <a:xfrm>
            <a:off x="2103120" y="4727448"/>
            <a:ext cx="7982712" cy="868680"/>
          </a:xfrm>
        </p:spPr>
        <p:txBody>
          <a:bodyPr anchor="ctr">
            <a:normAutofit/>
          </a:bodyPr>
          <a:lstStyle/>
          <a:p>
            <a:r>
              <a:rPr lang="en-GB" sz="2800"/>
              <a:t>Impact of Automation and Robotics on the Workforce</a:t>
            </a:r>
          </a:p>
        </p:txBody>
      </p:sp>
      <p:sp>
        <p:nvSpPr>
          <p:cNvPr id="34" name="Rectangle: Rounded Corners 33">
            <a:extLst>
              <a:ext uri="{FF2B5EF4-FFF2-40B4-BE49-F238E27FC236}">
                <a16:creationId xmlns:a16="http://schemas.microsoft.com/office/drawing/2014/main" id="{F94368A0-A606-4A85-99C2-5DEC95FCC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Subtitle 2">
            <a:extLst>
              <a:ext uri="{FF2B5EF4-FFF2-40B4-BE49-F238E27FC236}">
                <a16:creationId xmlns:a16="http://schemas.microsoft.com/office/drawing/2014/main" id="{9E49A13C-0451-046F-D8CD-2F36D4F3D404}"/>
              </a:ext>
            </a:extLst>
          </p:cNvPr>
          <p:cNvSpPr>
            <a:spLocks noGrp="1"/>
          </p:cNvSpPr>
          <p:nvPr>
            <p:ph type="subTitle" idx="1"/>
          </p:nvPr>
        </p:nvSpPr>
        <p:spPr>
          <a:xfrm>
            <a:off x="2615184" y="5678424"/>
            <a:ext cx="6958584" cy="603504"/>
          </a:xfrm>
        </p:spPr>
        <p:txBody>
          <a:bodyPr anchor="ctr">
            <a:normAutofit/>
          </a:bodyPr>
          <a:lstStyle/>
          <a:p>
            <a:r>
              <a:rPr lang="en-GB" sz="2000">
                <a:solidFill>
                  <a:schemeClr val="bg1"/>
                </a:solidFill>
              </a:rPr>
              <a:t>Case Studies, Successes, and Challenges Across Industries</a:t>
            </a:r>
          </a:p>
        </p:txBody>
      </p:sp>
      <p:pic>
        <p:nvPicPr>
          <p:cNvPr id="7" name="Picture 6">
            <a:extLst>
              <a:ext uri="{FF2B5EF4-FFF2-40B4-BE49-F238E27FC236}">
                <a16:creationId xmlns:a16="http://schemas.microsoft.com/office/drawing/2014/main" id="{8B245A5D-F816-0242-A284-A76796E98748}"/>
              </a:ext>
            </a:extLst>
          </p:cNvPr>
          <p:cNvPicPr>
            <a:picLocks noChangeAspect="1"/>
          </p:cNvPicPr>
          <p:nvPr/>
        </p:nvPicPr>
        <p:blipFill>
          <a:blip r:embed="rId2" cstate="hqprint">
            <a:extLst>
              <a:ext uri="{28A0092B-C50C-407E-A947-70E740481C1C}">
                <a14:useLocalDpi xmlns:a14="http://schemas.microsoft.com/office/drawing/2010/main" val="0"/>
              </a:ext>
            </a:extLst>
          </a:blip>
          <a:srcRect t="3712" r="-2" b="-2"/>
          <a:stretch/>
        </p:blipFill>
        <p:spPr>
          <a:xfrm>
            <a:off x="20" y="11"/>
            <a:ext cx="5441575" cy="4021384"/>
          </a:xfrm>
          <a:prstGeom prst="rect">
            <a:avLst/>
          </a:prstGeom>
        </p:spPr>
      </p:pic>
      <p:sp>
        <p:nvSpPr>
          <p:cNvPr id="4" name="Szövegdoboz 3"/>
          <p:cNvSpPr txBox="1"/>
          <p:nvPr/>
        </p:nvSpPr>
        <p:spPr>
          <a:xfrm>
            <a:off x="5122606" y="964263"/>
            <a:ext cx="6813755" cy="1046440"/>
          </a:xfrm>
          <a:prstGeom prst="rect">
            <a:avLst/>
          </a:prstGeom>
          <a:noFill/>
        </p:spPr>
        <p:txBody>
          <a:bodyPr wrap="square" rtlCol="0">
            <a:spAutoFit/>
          </a:bodyPr>
          <a:lstStyle/>
          <a:p>
            <a:pPr algn="ctr"/>
            <a:r>
              <a:rPr lang="hu-HU" sz="2400" b="1" dirty="0" err="1"/>
              <a:t>Discover</a:t>
            </a:r>
            <a:r>
              <a:rPr lang="hu-HU" sz="2400" b="1" dirty="0"/>
              <a:t> </a:t>
            </a:r>
            <a:r>
              <a:rPr lang="hu-HU" sz="2400" b="1" dirty="0" err="1"/>
              <a:t>the</a:t>
            </a:r>
            <a:r>
              <a:rPr lang="hu-HU" sz="2400" b="1" dirty="0"/>
              <a:t> </a:t>
            </a:r>
            <a:r>
              <a:rPr lang="hu-HU" sz="2400" b="1" dirty="0" err="1"/>
              <a:t>Green</a:t>
            </a:r>
            <a:r>
              <a:rPr lang="hu-HU" sz="2400" b="1" dirty="0"/>
              <a:t> Life </a:t>
            </a:r>
            <a:r>
              <a:rPr lang="hu-HU" sz="2400" b="1" dirty="0" err="1"/>
              <a:t>with</a:t>
            </a:r>
            <a:r>
              <a:rPr lang="hu-HU" sz="2400" b="1" dirty="0"/>
              <a:t> </a:t>
            </a:r>
            <a:r>
              <a:rPr lang="hu-HU" sz="2400" b="1" dirty="0" err="1"/>
              <a:t>Robots</a:t>
            </a:r>
            <a:endParaRPr lang="hu-HU" sz="2400" b="1" dirty="0"/>
          </a:p>
          <a:p>
            <a:pPr algn="ctr"/>
            <a:r>
              <a:rPr lang="hu-HU" sz="2000" dirty="0"/>
              <a:t>2023-1-HU01-KA210-VET-000156243</a:t>
            </a:r>
          </a:p>
          <a:p>
            <a:endParaRPr lang="hu-HU" dirty="0"/>
          </a:p>
        </p:txBody>
      </p:sp>
    </p:spTree>
    <p:extLst>
      <p:ext uri="{BB962C8B-B14F-4D97-AF65-F5344CB8AC3E}">
        <p14:creationId xmlns:p14="http://schemas.microsoft.com/office/powerpoint/2010/main" val="257689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941A0-732D-4FA4-698E-27205F3D93E1}"/>
              </a:ext>
            </a:extLst>
          </p:cNvPr>
          <p:cNvSpPr>
            <a:spLocks noGrp="1"/>
          </p:cNvSpPr>
          <p:nvPr>
            <p:ph type="title"/>
          </p:nvPr>
        </p:nvSpPr>
        <p:spPr>
          <a:xfrm>
            <a:off x="640080" y="325369"/>
            <a:ext cx="4368602" cy="1956841"/>
          </a:xfrm>
        </p:spPr>
        <p:txBody>
          <a:bodyPr anchor="b">
            <a:normAutofit/>
          </a:bodyPr>
          <a:lstStyle/>
          <a:p>
            <a:r>
              <a:rPr lang="en-GB" sz="5400" dirty="0"/>
              <a:t>Introduction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4FE034-517F-554E-E35A-39ECDFD5C5B3}"/>
              </a:ext>
            </a:extLst>
          </p:cNvPr>
          <p:cNvSpPr>
            <a:spLocks noGrp="1"/>
          </p:cNvSpPr>
          <p:nvPr>
            <p:ph idx="1"/>
          </p:nvPr>
        </p:nvSpPr>
        <p:spPr>
          <a:xfrm>
            <a:off x="640080" y="2872899"/>
            <a:ext cx="4596938" cy="3852512"/>
          </a:xfrm>
        </p:spPr>
        <p:txBody>
          <a:bodyPr>
            <a:normAutofit/>
          </a:bodyPr>
          <a:lstStyle/>
          <a:p>
            <a:r>
              <a:rPr lang="en-GB" sz="2000" dirty="0"/>
              <a:t>Definition:</a:t>
            </a:r>
          </a:p>
          <a:p>
            <a:pPr lvl="1"/>
            <a:r>
              <a:rPr lang="en-GB" sz="2000" dirty="0"/>
              <a:t>Automation: Technology performing tasks with minimal human input.</a:t>
            </a:r>
          </a:p>
          <a:p>
            <a:pPr lvl="1"/>
            <a:r>
              <a:rPr lang="en-GB" sz="2000" dirty="0"/>
              <a:t>Robotics: Machines designed to execute tasks autonomously.</a:t>
            </a:r>
          </a:p>
          <a:p>
            <a:pPr marL="0" indent="0">
              <a:buNone/>
            </a:pPr>
            <a:endParaRPr lang="en-GB" sz="2000" dirty="0"/>
          </a:p>
          <a:p>
            <a:r>
              <a:rPr lang="en-GB" sz="2000" dirty="0"/>
              <a:t>Significance:</a:t>
            </a:r>
          </a:p>
          <a:p>
            <a:pPr lvl="1"/>
            <a:r>
              <a:rPr lang="en-GB" sz="2000" dirty="0"/>
              <a:t>Drives efficiency and innovation.</a:t>
            </a:r>
          </a:p>
          <a:p>
            <a:pPr lvl="1"/>
            <a:r>
              <a:rPr lang="en-GB" sz="2000" dirty="0"/>
              <a:t>Has broad implications on employment and skills.</a:t>
            </a:r>
          </a:p>
          <a:p>
            <a:endParaRPr lang="en-GB" sz="2000" dirty="0"/>
          </a:p>
        </p:txBody>
      </p:sp>
      <p:pic>
        <p:nvPicPr>
          <p:cNvPr id="5" name="Picture 4">
            <a:extLst>
              <a:ext uri="{FF2B5EF4-FFF2-40B4-BE49-F238E27FC236}">
                <a16:creationId xmlns:a16="http://schemas.microsoft.com/office/drawing/2014/main" id="{14C7C7BD-28AC-FB01-36ED-C88CA48FC395}"/>
              </a:ext>
            </a:extLst>
          </p:cNvPr>
          <p:cNvPicPr>
            <a:picLocks noChangeAspect="1"/>
          </p:cNvPicPr>
          <p:nvPr/>
        </p:nvPicPr>
        <p:blipFill>
          <a:blip r:embed="rId2">
            <a:extLst>
              <a:ext uri="{28A0092B-C50C-407E-A947-70E740481C1C}">
                <a14:useLocalDpi xmlns:a14="http://schemas.microsoft.com/office/drawing/2010/main" val="0"/>
              </a:ext>
            </a:extLst>
          </a:blip>
          <a:srcRect l="28550" r="44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573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201FA2-5145-18B7-5384-07C74CDB83F3}"/>
              </a:ext>
            </a:extLst>
          </p:cNvPr>
          <p:cNvPicPr>
            <a:picLocks noChangeAspect="1"/>
          </p:cNvPicPr>
          <p:nvPr/>
        </p:nvPicPr>
        <p:blipFill>
          <a:blip r:embed="rId2">
            <a:extLst>
              <a:ext uri="{28A0092B-C50C-407E-A947-70E740481C1C}">
                <a14:useLocalDpi xmlns:a14="http://schemas.microsoft.com/office/drawing/2010/main" val="0"/>
              </a:ext>
            </a:extLst>
          </a:blip>
          <a:srcRect l="3055" r="17634"/>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C5434F-66CC-C9BE-15DB-4894D3602B66}"/>
              </a:ext>
            </a:extLst>
          </p:cNvPr>
          <p:cNvSpPr>
            <a:spLocks noGrp="1"/>
          </p:cNvSpPr>
          <p:nvPr>
            <p:ph type="title"/>
          </p:nvPr>
        </p:nvSpPr>
        <p:spPr>
          <a:xfrm>
            <a:off x="838200" y="365125"/>
            <a:ext cx="3822189" cy="1899912"/>
          </a:xfrm>
        </p:spPr>
        <p:txBody>
          <a:bodyPr>
            <a:normAutofit/>
          </a:bodyPr>
          <a:lstStyle/>
          <a:p>
            <a:r>
              <a:rPr lang="en-GB" sz="4000"/>
              <a:t>Agenda</a:t>
            </a:r>
          </a:p>
        </p:txBody>
      </p:sp>
      <p:sp>
        <p:nvSpPr>
          <p:cNvPr id="3" name="Content Placeholder 2">
            <a:extLst>
              <a:ext uri="{FF2B5EF4-FFF2-40B4-BE49-F238E27FC236}">
                <a16:creationId xmlns:a16="http://schemas.microsoft.com/office/drawing/2014/main" id="{ADD28604-17FE-6ECD-3325-4F15BCE8E95B}"/>
              </a:ext>
            </a:extLst>
          </p:cNvPr>
          <p:cNvSpPr>
            <a:spLocks noGrp="1"/>
          </p:cNvSpPr>
          <p:nvPr>
            <p:ph idx="1"/>
          </p:nvPr>
        </p:nvSpPr>
        <p:spPr>
          <a:xfrm>
            <a:off x="509156" y="1766455"/>
            <a:ext cx="4151234" cy="4410508"/>
          </a:xfrm>
        </p:spPr>
        <p:txBody>
          <a:bodyPr>
            <a:normAutofit/>
          </a:bodyPr>
          <a:lstStyle/>
          <a:p>
            <a:r>
              <a:rPr lang="en-GB" sz="2000" b="1" dirty="0"/>
              <a:t>1. Overview of Automation &amp; Robotics</a:t>
            </a:r>
          </a:p>
          <a:p>
            <a:r>
              <a:rPr lang="en-GB" sz="2000" b="1" dirty="0"/>
              <a:t>2. Detailed Case Studies</a:t>
            </a:r>
          </a:p>
          <a:p>
            <a:pPr lvl="1"/>
            <a:r>
              <a:rPr lang="en-GB" sz="1600" dirty="0"/>
              <a:t>Automotive Industry</a:t>
            </a:r>
          </a:p>
          <a:p>
            <a:pPr lvl="1"/>
            <a:r>
              <a:rPr lang="en-GB" sz="1600" dirty="0"/>
              <a:t>Warehousing and Logistics</a:t>
            </a:r>
          </a:p>
          <a:p>
            <a:pPr lvl="1"/>
            <a:r>
              <a:rPr lang="en-GB" sz="1600" dirty="0"/>
              <a:t>Healthcare</a:t>
            </a:r>
          </a:p>
          <a:p>
            <a:r>
              <a:rPr lang="en-GB" sz="2000" b="1" dirty="0"/>
              <a:t>3. Cross-Industry Challenges</a:t>
            </a:r>
          </a:p>
          <a:p>
            <a:r>
              <a:rPr lang="en-GB" sz="2000" b="1" dirty="0"/>
              <a:t>4. Success Factors &amp; Key Learnings</a:t>
            </a:r>
          </a:p>
          <a:p>
            <a:r>
              <a:rPr lang="en-GB" sz="2000" b="1" dirty="0"/>
              <a:t>5. Future Outlook</a:t>
            </a:r>
          </a:p>
          <a:p>
            <a:r>
              <a:rPr lang="en-GB" sz="2000" b="1" dirty="0"/>
              <a:t>6. Q&amp;A Session</a:t>
            </a:r>
          </a:p>
          <a:p>
            <a:endParaRPr lang="en-GB" sz="2000" dirty="0"/>
          </a:p>
        </p:txBody>
      </p:sp>
    </p:spTree>
    <p:extLst>
      <p:ext uri="{BB962C8B-B14F-4D97-AF65-F5344CB8AC3E}">
        <p14:creationId xmlns:p14="http://schemas.microsoft.com/office/powerpoint/2010/main" val="2761400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botic arms working on a solar panel&#10;&#10;AI-generated content may be incorrect.">
            <a:extLst>
              <a:ext uri="{FF2B5EF4-FFF2-40B4-BE49-F238E27FC236}">
                <a16:creationId xmlns:a16="http://schemas.microsoft.com/office/drawing/2014/main" id="{1F5838CF-7B2C-B879-F5B7-3C864BC044B1}"/>
              </a:ext>
            </a:extLst>
          </p:cNvPr>
          <p:cNvPicPr>
            <a:picLocks noChangeAspect="1"/>
          </p:cNvPicPr>
          <p:nvPr/>
        </p:nvPicPr>
        <p:blipFill>
          <a:blip r:embed="rId2"/>
          <a:srcRect l="10395" r="29656"/>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4" name="Freeform: Shape 2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6D55F4-B616-B521-B3B3-57C1346AACAE}"/>
              </a:ext>
            </a:extLst>
          </p:cNvPr>
          <p:cNvSpPr>
            <a:spLocks noGrp="1"/>
          </p:cNvSpPr>
          <p:nvPr>
            <p:ph type="title"/>
          </p:nvPr>
        </p:nvSpPr>
        <p:spPr>
          <a:xfrm>
            <a:off x="374904" y="856488"/>
            <a:ext cx="4992624" cy="1243584"/>
          </a:xfrm>
        </p:spPr>
        <p:txBody>
          <a:bodyPr anchor="ctr">
            <a:normAutofit/>
          </a:bodyPr>
          <a:lstStyle/>
          <a:p>
            <a:r>
              <a:rPr lang="en-GB" sz="3400"/>
              <a:t>Automation &amp; Robotics: An Overview</a:t>
            </a:r>
          </a:p>
        </p:txBody>
      </p:sp>
      <p:sp>
        <p:nvSpPr>
          <p:cNvPr id="23" name="Rectangle 2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BFB5103-4AF1-4DF9-AF94-57B9168E7901}"/>
              </a:ext>
            </a:extLst>
          </p:cNvPr>
          <p:cNvSpPr>
            <a:spLocks noGrp="1"/>
          </p:cNvSpPr>
          <p:nvPr>
            <p:ph idx="1"/>
          </p:nvPr>
        </p:nvSpPr>
        <p:spPr>
          <a:xfrm>
            <a:off x="374904" y="2522949"/>
            <a:ext cx="5065776" cy="3402363"/>
          </a:xfrm>
        </p:spPr>
        <p:txBody>
          <a:bodyPr anchor="t">
            <a:normAutofit/>
          </a:bodyPr>
          <a:lstStyle/>
          <a:p>
            <a:r>
              <a:rPr lang="en-GB" sz="1800"/>
              <a:t>Definitions:</a:t>
            </a:r>
          </a:p>
          <a:p>
            <a:pPr lvl="1"/>
            <a:r>
              <a:rPr lang="en-GB" sz="1800"/>
              <a:t>Automation: Technology-driven task execution.</a:t>
            </a:r>
          </a:p>
          <a:p>
            <a:pPr lvl="1"/>
            <a:r>
              <a:rPr lang="en-GB" sz="1800"/>
              <a:t>Robotics: Machines that perform these tasks autonomously.</a:t>
            </a:r>
          </a:p>
          <a:p>
            <a:r>
              <a:rPr lang="en-GB" sz="1800"/>
              <a:t>Impact on Workforce:</a:t>
            </a:r>
          </a:p>
          <a:p>
            <a:pPr lvl="1"/>
            <a:r>
              <a:rPr lang="en-GB" sz="1800"/>
              <a:t>Increased efficiency and productivity.</a:t>
            </a:r>
          </a:p>
          <a:p>
            <a:pPr lvl="1"/>
            <a:r>
              <a:rPr lang="en-GB" sz="1800"/>
              <a:t>Cost reduction and safety improvements.</a:t>
            </a:r>
          </a:p>
          <a:p>
            <a:pPr lvl="1"/>
            <a:r>
              <a:rPr lang="en-GB" sz="1800"/>
              <a:t>Displacement of traditional jobs.</a:t>
            </a:r>
          </a:p>
          <a:p>
            <a:pPr lvl="1"/>
            <a:r>
              <a:rPr lang="en-GB" sz="1800"/>
              <a:t>Need for workforce reskilling and upskilling.</a:t>
            </a:r>
          </a:p>
          <a:p>
            <a:endParaRPr lang="en-GB" sz="1800"/>
          </a:p>
        </p:txBody>
      </p:sp>
    </p:spTree>
    <p:extLst>
      <p:ext uri="{BB962C8B-B14F-4D97-AF65-F5344CB8AC3E}">
        <p14:creationId xmlns:p14="http://schemas.microsoft.com/office/powerpoint/2010/main" val="3462533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7E427-1CE2-70A4-A0F9-5DA400239F25}"/>
              </a:ext>
            </a:extLst>
          </p:cNvPr>
          <p:cNvSpPr>
            <a:spLocks noGrp="1"/>
          </p:cNvSpPr>
          <p:nvPr>
            <p:ph type="title"/>
          </p:nvPr>
        </p:nvSpPr>
        <p:spPr>
          <a:xfrm>
            <a:off x="7320466" y="609600"/>
            <a:ext cx="4140014" cy="1330839"/>
          </a:xfrm>
        </p:spPr>
        <p:txBody>
          <a:bodyPr>
            <a:normAutofit/>
          </a:bodyPr>
          <a:lstStyle/>
          <a:p>
            <a:r>
              <a:rPr lang="en-GB"/>
              <a:t>Cross-Industry Challenges</a:t>
            </a:r>
          </a:p>
        </p:txBody>
      </p:sp>
      <p:pic>
        <p:nvPicPr>
          <p:cNvPr id="5" name="Picture 4" descr="Robots working on a car assembly line&#10;&#10;AI-generated content may be incorrect.">
            <a:extLst>
              <a:ext uri="{FF2B5EF4-FFF2-40B4-BE49-F238E27FC236}">
                <a16:creationId xmlns:a16="http://schemas.microsoft.com/office/drawing/2014/main" id="{9DD342F6-9582-7D01-4CEF-07968C20DFEC}"/>
              </a:ext>
            </a:extLst>
          </p:cNvPr>
          <p:cNvPicPr>
            <a:picLocks noChangeAspect="1"/>
          </p:cNvPicPr>
          <p:nvPr/>
        </p:nvPicPr>
        <p:blipFill>
          <a:blip r:embed="rId2">
            <a:extLst>
              <a:ext uri="{28A0092B-C50C-407E-A947-70E740481C1C}">
                <a14:useLocalDpi xmlns:a14="http://schemas.microsoft.com/office/drawing/2010/main" val="0"/>
              </a:ext>
            </a:extLst>
          </a:blip>
          <a:srcRect l="8870" r="1741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31644A84-2AEA-E11E-748C-89AFFBC48541}"/>
              </a:ext>
            </a:extLst>
          </p:cNvPr>
          <p:cNvSpPr>
            <a:spLocks noGrp="1"/>
          </p:cNvSpPr>
          <p:nvPr>
            <p:ph idx="1"/>
          </p:nvPr>
        </p:nvSpPr>
        <p:spPr>
          <a:xfrm>
            <a:off x="6901731" y="2255067"/>
            <a:ext cx="4747951" cy="3993333"/>
          </a:xfrm>
        </p:spPr>
        <p:txBody>
          <a:bodyPr>
            <a:normAutofit/>
          </a:bodyPr>
          <a:lstStyle/>
          <a:p>
            <a:r>
              <a:rPr lang="en-GB" sz="1800" dirty="0"/>
              <a:t>Common Challenges:</a:t>
            </a:r>
          </a:p>
          <a:p>
            <a:pPr lvl="1"/>
            <a:r>
              <a:rPr lang="en-GB" sz="1800" dirty="0"/>
              <a:t>Need for reskilling and upskilling the workforce.</a:t>
            </a:r>
          </a:p>
          <a:p>
            <a:pPr lvl="1"/>
            <a:r>
              <a:rPr lang="en-GB" sz="1800" dirty="0"/>
              <a:t>Economic and social implications of rapid technological change.</a:t>
            </a:r>
          </a:p>
          <a:p>
            <a:pPr lvl="1"/>
            <a:r>
              <a:rPr lang="en-GB" sz="1800" dirty="0"/>
              <a:t>Uneven adoption between large corporations and small businesses.</a:t>
            </a:r>
          </a:p>
          <a:p>
            <a:pPr lvl="1"/>
            <a:r>
              <a:rPr lang="en-GB" sz="1800" dirty="0"/>
              <a:t>Ethical and privacy concerns related to increased surveillance.</a:t>
            </a:r>
          </a:p>
          <a:p>
            <a:r>
              <a:rPr lang="en-GB" sz="1800" dirty="0"/>
              <a:t>Discussion Point:</a:t>
            </a:r>
          </a:p>
          <a:p>
            <a:pPr lvl="1"/>
            <a:r>
              <a:rPr lang="en-GB" sz="1800" dirty="0"/>
              <a:t>Balancing efficiency gains with the human element.</a:t>
            </a:r>
          </a:p>
        </p:txBody>
      </p:sp>
    </p:spTree>
    <p:extLst>
      <p:ext uri="{BB962C8B-B14F-4D97-AF65-F5344CB8AC3E}">
        <p14:creationId xmlns:p14="http://schemas.microsoft.com/office/powerpoint/2010/main" val="314574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a:extLst>
              <a:ext uri="{FF2B5EF4-FFF2-40B4-BE49-F238E27FC236}">
                <a16:creationId xmlns:a16="http://schemas.microsoft.com/office/drawing/2014/main" id="{83AEE65A-1325-3EAB-18A6-A6CEB3D9704A}"/>
              </a:ext>
            </a:extLst>
          </p:cNvPr>
          <p:cNvPicPr>
            <a:picLocks noChangeAspect="1"/>
          </p:cNvPicPr>
          <p:nvPr/>
        </p:nvPicPr>
        <p:blipFill>
          <a:blip r:embed="rId2"/>
          <a:srcRect t="95" r="-2" b="1948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Kép 6">
            <a:extLst>
              <a:ext uri="{FF2B5EF4-FFF2-40B4-BE49-F238E27FC236}">
                <a16:creationId xmlns:a16="http://schemas.microsoft.com/office/drawing/2014/main" id="{9DEC3E01-ED24-7B30-34E5-70940B67DF54}"/>
              </a:ext>
            </a:extLst>
          </p:cNvPr>
          <p:cNvPicPr>
            <a:picLocks noChangeAspect="1"/>
          </p:cNvPicPr>
          <p:nvPr/>
        </p:nvPicPr>
        <p:blipFill>
          <a:blip r:embed="rId3"/>
          <a:srcRect t="1629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ím 1">
            <a:extLst>
              <a:ext uri="{FF2B5EF4-FFF2-40B4-BE49-F238E27FC236}">
                <a16:creationId xmlns:a16="http://schemas.microsoft.com/office/drawing/2014/main" id="{28CE15F7-0B87-0755-BC00-105F87E17251}"/>
              </a:ext>
            </a:extLst>
          </p:cNvPr>
          <p:cNvSpPr>
            <a:spLocks noGrp="1"/>
          </p:cNvSpPr>
          <p:nvPr>
            <p:ph type="title"/>
          </p:nvPr>
        </p:nvSpPr>
        <p:spPr>
          <a:xfrm>
            <a:off x="448056" y="859536"/>
            <a:ext cx="4832802" cy="1243584"/>
          </a:xfrm>
        </p:spPr>
        <p:txBody>
          <a:bodyPr>
            <a:normAutofit/>
          </a:bodyPr>
          <a:lstStyle/>
          <a:p>
            <a:r>
              <a:rPr lang="hu-HU" sz="3400" b="1">
                <a:effectLst/>
                <a:latin typeface="Aptos" panose="020B0004020202020204" pitchFamily="34" charset="0"/>
                <a:ea typeface="Aptos" panose="020B0004020202020204" pitchFamily="34" charset="0"/>
                <a:cs typeface="Times New Roman" panose="02020603050405020304" pitchFamily="18" charset="0"/>
              </a:rPr>
              <a:t>Automotive Industry </a:t>
            </a:r>
            <a:endParaRPr lang="hu-HU" sz="3400"/>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rtalom helye 2">
            <a:extLst>
              <a:ext uri="{FF2B5EF4-FFF2-40B4-BE49-F238E27FC236}">
                <a16:creationId xmlns:a16="http://schemas.microsoft.com/office/drawing/2014/main" id="{A949B123-D59E-ACB5-567D-06A8F41DBE18}"/>
              </a:ext>
            </a:extLst>
          </p:cNvPr>
          <p:cNvSpPr>
            <a:spLocks noGrp="1"/>
          </p:cNvSpPr>
          <p:nvPr>
            <p:ph idx="1"/>
          </p:nvPr>
        </p:nvSpPr>
        <p:spPr>
          <a:xfrm>
            <a:off x="448056" y="2512611"/>
            <a:ext cx="4832803" cy="3664351"/>
          </a:xfrm>
        </p:spPr>
        <p:txBody>
          <a:bodyPr>
            <a:normAutofit/>
          </a:bodyPr>
          <a:lstStyle/>
          <a:p>
            <a:r>
              <a:rPr lang="hu-HU" sz="2000" b="1">
                <a:effectLst/>
                <a:latin typeface="Aptos" panose="020B0004020202020204" pitchFamily="34" charset="0"/>
                <a:ea typeface="Aptos" panose="020B0004020202020204" pitchFamily="34" charset="0"/>
                <a:cs typeface="Times New Roman" panose="02020603050405020304" pitchFamily="18" charset="0"/>
              </a:rPr>
              <a:t>Use of Robotic Assembly Lines</a:t>
            </a:r>
          </a:p>
          <a:p>
            <a:r>
              <a:rPr lang="hu-HU" sz="2000" b="1" kern="100">
                <a:effectLst/>
                <a:latin typeface="Aptos" panose="020B0004020202020204" pitchFamily="34" charset="0"/>
                <a:ea typeface="Aptos" panose="020B0004020202020204" pitchFamily="34" charset="0"/>
                <a:cs typeface="Times New Roman" panose="02020603050405020304" pitchFamily="18" charset="0"/>
              </a:rPr>
              <a:t>Successes</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p>
            <a:pPr lvl="1"/>
            <a:r>
              <a:rPr lang="hu-HU" sz="2000" b="1">
                <a:effectLst/>
                <a:latin typeface="Aptos" panose="020B0004020202020204" pitchFamily="34" charset="0"/>
                <a:ea typeface="Aptos" panose="020B0004020202020204" pitchFamily="34" charset="0"/>
                <a:cs typeface="Times New Roman" panose="02020603050405020304" pitchFamily="18" charset="0"/>
              </a:rPr>
              <a:t>Increased Precision </a:t>
            </a:r>
            <a:endParaRPr lang="hu-HU" sz="2000" b="1">
              <a:latin typeface="Aptos" panose="020B0004020202020204" pitchFamily="34" charset="0"/>
              <a:ea typeface="Aptos" panose="020B0004020202020204" pitchFamily="34" charset="0"/>
              <a:cs typeface="Times New Roman" panose="02020603050405020304" pitchFamily="18" charset="0"/>
            </a:endParaRPr>
          </a:p>
          <a:p>
            <a:pPr lvl="1"/>
            <a:r>
              <a:rPr lang="hu-HU" sz="2000" b="1">
                <a:effectLst/>
                <a:latin typeface="Aptos" panose="020B0004020202020204" pitchFamily="34" charset="0"/>
                <a:ea typeface="Aptos" panose="020B0004020202020204" pitchFamily="34" charset="0"/>
                <a:cs typeface="Times New Roman" panose="02020603050405020304" pitchFamily="18" charset="0"/>
              </a:rPr>
              <a:t>Improved Worker Safety</a:t>
            </a:r>
          </a:p>
          <a:p>
            <a:r>
              <a:rPr lang="hu-HU" sz="2000" b="1" kern="100">
                <a:effectLst/>
                <a:latin typeface="Aptos" panose="020B0004020202020204" pitchFamily="34" charset="0"/>
                <a:ea typeface="Aptos" panose="020B0004020202020204" pitchFamily="34" charset="0"/>
                <a:cs typeface="Times New Roman" panose="02020603050405020304" pitchFamily="18" charset="0"/>
              </a:rPr>
              <a:t>Challenges</a:t>
            </a:r>
            <a:endParaRPr lang="hu-HU" sz="2000" kern="100">
              <a:effectLst/>
              <a:latin typeface="Aptos" panose="020B0004020202020204" pitchFamily="34" charset="0"/>
              <a:ea typeface="Aptos" panose="020B0004020202020204" pitchFamily="34" charset="0"/>
              <a:cs typeface="Times New Roman" panose="02020603050405020304" pitchFamily="18" charset="0"/>
            </a:endParaRPr>
          </a:p>
          <a:p>
            <a:pPr lvl="1"/>
            <a:r>
              <a:rPr lang="hu-HU" sz="2000" b="1">
                <a:effectLst/>
                <a:latin typeface="Aptos" panose="020B0004020202020204" pitchFamily="34" charset="0"/>
                <a:ea typeface="Aptos" panose="020B0004020202020204" pitchFamily="34" charset="0"/>
                <a:cs typeface="Times New Roman" panose="02020603050405020304" pitchFamily="18" charset="0"/>
              </a:rPr>
              <a:t>Job Displacement</a:t>
            </a:r>
          </a:p>
          <a:p>
            <a:pPr lvl="1"/>
            <a:r>
              <a:rPr lang="hu-HU" sz="2000" b="1">
                <a:effectLst/>
                <a:latin typeface="Aptos" panose="020B0004020202020204" pitchFamily="34" charset="0"/>
                <a:ea typeface="Aptos" panose="020B0004020202020204" pitchFamily="34" charset="0"/>
                <a:cs typeface="Times New Roman" panose="02020603050405020304" pitchFamily="18" charset="0"/>
              </a:rPr>
              <a:t>High Initial Investment</a:t>
            </a:r>
            <a:endParaRPr lang="hu-HU" sz="2000" b="1">
              <a:latin typeface="Aptos" panose="020B0004020202020204" pitchFamily="34" charset="0"/>
              <a:ea typeface="Aptos" panose="020B0004020202020204" pitchFamily="34" charset="0"/>
              <a:cs typeface="Times New Roman" panose="02020603050405020304" pitchFamily="18" charset="0"/>
            </a:endParaRPr>
          </a:p>
          <a:p>
            <a:pPr lvl="1"/>
            <a:r>
              <a:rPr lang="hu-HU" sz="2000" b="1">
                <a:effectLst/>
                <a:latin typeface="Aptos" panose="020B0004020202020204" pitchFamily="34" charset="0"/>
                <a:ea typeface="Aptos" panose="020B0004020202020204" pitchFamily="34" charset="0"/>
                <a:cs typeface="Times New Roman" panose="02020603050405020304" pitchFamily="18" charset="0"/>
              </a:rPr>
              <a:t>Ongoing Employee Retraining</a:t>
            </a:r>
            <a:endParaRPr lang="hu-HU" sz="2000"/>
          </a:p>
        </p:txBody>
      </p:sp>
    </p:spTree>
    <p:extLst>
      <p:ext uri="{BB962C8B-B14F-4D97-AF65-F5344CB8AC3E}">
        <p14:creationId xmlns:p14="http://schemas.microsoft.com/office/powerpoint/2010/main" val="2274319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7FF3DE4-73F3-A430-25A1-16579B32C4C8}"/>
              </a:ext>
            </a:extLst>
          </p:cNvPr>
          <p:cNvSpPr>
            <a:spLocks noGrp="1"/>
          </p:cNvSpPr>
          <p:nvPr>
            <p:ph type="title"/>
          </p:nvPr>
        </p:nvSpPr>
        <p:spPr>
          <a:xfrm>
            <a:off x="6248400" y="365125"/>
            <a:ext cx="5105400" cy="2579692"/>
          </a:xfrm>
        </p:spPr>
        <p:txBody>
          <a:bodyPr anchor="b">
            <a:normAutofit/>
          </a:bodyPr>
          <a:lstStyle/>
          <a:p>
            <a:r>
              <a:rPr lang="en-GB">
                <a:effectLst/>
                <a:latin typeface="Arial" panose="020B0604020202020204" pitchFamily="34" charset="0"/>
                <a:ea typeface="Arial" panose="020B0604020202020204" pitchFamily="34" charset="0"/>
              </a:rPr>
              <a:t>Warehousing and Logistics</a:t>
            </a:r>
            <a:endParaRPr lang="hu-HU" dirty="0"/>
          </a:p>
        </p:txBody>
      </p:sp>
      <p:pic>
        <p:nvPicPr>
          <p:cNvPr id="7" name="Kép 6">
            <a:extLst>
              <a:ext uri="{FF2B5EF4-FFF2-40B4-BE49-F238E27FC236}">
                <a16:creationId xmlns:a16="http://schemas.microsoft.com/office/drawing/2014/main" id="{26FE9F42-E100-3052-947C-93A89262B7F3}"/>
              </a:ext>
            </a:extLst>
          </p:cNvPr>
          <p:cNvPicPr>
            <a:picLocks noChangeAspect="1"/>
          </p:cNvPicPr>
          <p:nvPr/>
        </p:nvPicPr>
        <p:blipFill>
          <a:blip r:embed="rId2"/>
          <a:srcRect r="2418"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Kép 4">
            <a:extLst>
              <a:ext uri="{FF2B5EF4-FFF2-40B4-BE49-F238E27FC236}">
                <a16:creationId xmlns:a16="http://schemas.microsoft.com/office/drawing/2014/main" id="{5910F7D3-DEA2-8F34-F0E8-BB6D2AF3734C}"/>
              </a:ext>
            </a:extLst>
          </p:cNvPr>
          <p:cNvPicPr>
            <a:picLocks noChangeAspect="1"/>
          </p:cNvPicPr>
          <p:nvPr/>
        </p:nvPicPr>
        <p:blipFill>
          <a:blip r:embed="rId3"/>
          <a:srcRect t="22680" r="-2" b="-2"/>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3" name="Tartalom helye 2">
            <a:extLst>
              <a:ext uri="{FF2B5EF4-FFF2-40B4-BE49-F238E27FC236}">
                <a16:creationId xmlns:a16="http://schemas.microsoft.com/office/drawing/2014/main" id="{FEC71A17-8F08-5294-CE63-F14DCD26FBC7}"/>
              </a:ext>
            </a:extLst>
          </p:cNvPr>
          <p:cNvSpPr>
            <a:spLocks noGrp="1"/>
          </p:cNvSpPr>
          <p:nvPr>
            <p:ph idx="1"/>
          </p:nvPr>
        </p:nvSpPr>
        <p:spPr>
          <a:xfrm>
            <a:off x="6248399" y="3124205"/>
            <a:ext cx="5105400" cy="3052757"/>
          </a:xfrm>
        </p:spPr>
        <p:txBody>
          <a:bodyPr>
            <a:normAutofit/>
          </a:bodyPr>
          <a:lstStyle/>
          <a:p>
            <a:r>
              <a:rPr lang="hu-HU" sz="1900" b="1" kern="100">
                <a:effectLst/>
                <a:latin typeface="Aptos" panose="020B0004020202020204" pitchFamily="34" charset="0"/>
                <a:ea typeface="Aptos" panose="020B0004020202020204" pitchFamily="34" charset="0"/>
                <a:cs typeface="Times New Roman" panose="02020603050405020304" pitchFamily="18" charset="0"/>
              </a:rPr>
              <a:t>Amazon’s Use of Robotics in Fulfillment Centers</a:t>
            </a:r>
            <a:endParaRPr lang="hu-HU" sz="1900" kern="100">
              <a:effectLst/>
              <a:latin typeface="Aptos" panose="020B0004020202020204" pitchFamily="34" charset="0"/>
              <a:ea typeface="Aptos" panose="020B0004020202020204" pitchFamily="34" charset="0"/>
              <a:cs typeface="Times New Roman" panose="02020603050405020304" pitchFamily="18" charset="0"/>
            </a:endParaRPr>
          </a:p>
          <a:p>
            <a:r>
              <a:rPr lang="hu-HU" sz="1900" b="1" kern="100">
                <a:effectLst/>
                <a:latin typeface="Aptos" panose="020B0004020202020204" pitchFamily="34" charset="0"/>
                <a:ea typeface="Aptos" panose="020B0004020202020204" pitchFamily="34" charset="0"/>
                <a:cs typeface="Times New Roman" panose="02020603050405020304" pitchFamily="18" charset="0"/>
              </a:rPr>
              <a:t>Successes</a:t>
            </a:r>
            <a:endParaRPr lang="hu-HU" sz="1900" kern="100">
              <a:effectLst/>
              <a:latin typeface="Aptos" panose="020B0004020202020204" pitchFamily="34" charset="0"/>
              <a:ea typeface="Aptos" panose="020B0004020202020204" pitchFamily="34" charset="0"/>
              <a:cs typeface="Times New Roman" panose="02020603050405020304" pitchFamily="18" charset="0"/>
            </a:endParaRPr>
          </a:p>
          <a:p>
            <a:pPr lvl="1"/>
            <a:r>
              <a:rPr lang="hu-HU" sz="1900" b="1">
                <a:effectLst/>
                <a:latin typeface="Aptos" panose="020B0004020202020204" pitchFamily="34" charset="0"/>
                <a:ea typeface="Aptos" panose="020B0004020202020204" pitchFamily="34" charset="0"/>
                <a:cs typeface="Times New Roman" panose="02020603050405020304" pitchFamily="18" charset="0"/>
              </a:rPr>
              <a:t>Improved Accuracy</a:t>
            </a:r>
          </a:p>
          <a:p>
            <a:pPr lvl="1"/>
            <a:r>
              <a:rPr lang="hu-HU" sz="1900" b="1">
                <a:effectLst/>
                <a:latin typeface="Aptos" panose="020B0004020202020204" pitchFamily="34" charset="0"/>
                <a:ea typeface="Aptos" panose="020B0004020202020204" pitchFamily="34" charset="0"/>
                <a:cs typeface="Times New Roman" panose="02020603050405020304" pitchFamily="18" charset="0"/>
              </a:rPr>
              <a:t>Reduced Human Error</a:t>
            </a:r>
            <a:endParaRPr lang="hu-HU" sz="1900" b="1">
              <a:latin typeface="Aptos" panose="020B0004020202020204" pitchFamily="34" charset="0"/>
              <a:ea typeface="Aptos" panose="020B0004020202020204" pitchFamily="34" charset="0"/>
              <a:cs typeface="Times New Roman" panose="02020603050405020304" pitchFamily="18" charset="0"/>
            </a:endParaRPr>
          </a:p>
          <a:p>
            <a:r>
              <a:rPr lang="hu-HU" sz="1900" b="1" kern="100">
                <a:effectLst/>
                <a:latin typeface="Aptos" panose="020B0004020202020204" pitchFamily="34" charset="0"/>
                <a:ea typeface="Aptos" panose="020B0004020202020204" pitchFamily="34" charset="0"/>
                <a:cs typeface="Times New Roman" panose="02020603050405020304" pitchFamily="18" charset="0"/>
              </a:rPr>
              <a:t>Challenges</a:t>
            </a:r>
            <a:endParaRPr lang="hu-HU" sz="1900" kern="100">
              <a:effectLst/>
              <a:latin typeface="Aptos" panose="020B0004020202020204" pitchFamily="34" charset="0"/>
              <a:ea typeface="Aptos" panose="020B0004020202020204" pitchFamily="34" charset="0"/>
              <a:cs typeface="Times New Roman" panose="02020603050405020304" pitchFamily="18" charset="0"/>
            </a:endParaRPr>
          </a:p>
          <a:p>
            <a:pPr lvl="1"/>
            <a:r>
              <a:rPr lang="hu-HU" sz="1900" b="1">
                <a:effectLst/>
                <a:latin typeface="Aptos" panose="020B0004020202020204" pitchFamily="34" charset="0"/>
                <a:ea typeface="Aptos" panose="020B0004020202020204" pitchFamily="34" charset="0"/>
                <a:cs typeface="Times New Roman" panose="02020603050405020304" pitchFamily="18" charset="0"/>
              </a:rPr>
              <a:t>Impact on Jobs</a:t>
            </a:r>
          </a:p>
          <a:p>
            <a:pPr lvl="1"/>
            <a:r>
              <a:rPr lang="hu-HU" sz="1900" b="1">
                <a:effectLst/>
                <a:latin typeface="Aptos" panose="020B0004020202020204" pitchFamily="34" charset="0"/>
                <a:ea typeface="Aptos" panose="020B0004020202020204" pitchFamily="34" charset="0"/>
                <a:cs typeface="Times New Roman" panose="02020603050405020304" pitchFamily="18" charset="0"/>
              </a:rPr>
              <a:t>Increased Monitoring</a:t>
            </a:r>
            <a:endParaRPr lang="hu-HU" sz="1900" b="1">
              <a:latin typeface="Aptos" panose="020B0004020202020204" pitchFamily="34" charset="0"/>
              <a:ea typeface="Aptos" panose="020B0004020202020204" pitchFamily="34" charset="0"/>
              <a:cs typeface="Times New Roman" panose="02020603050405020304" pitchFamily="18" charset="0"/>
            </a:endParaRPr>
          </a:p>
          <a:p>
            <a:pPr lvl="1"/>
            <a:r>
              <a:rPr lang="hu-HU" sz="1900" b="1">
                <a:effectLst/>
                <a:latin typeface="Aptos" panose="020B0004020202020204" pitchFamily="34" charset="0"/>
                <a:ea typeface="Aptos" panose="020B0004020202020204" pitchFamily="34" charset="0"/>
                <a:cs typeface="Times New Roman" panose="02020603050405020304" pitchFamily="18" charset="0"/>
              </a:rPr>
              <a:t>Concerns Regarding Job Satisfaction</a:t>
            </a:r>
            <a:endParaRPr lang="hu-HU" sz="1900"/>
          </a:p>
        </p:txBody>
      </p:sp>
    </p:spTree>
    <p:extLst>
      <p:ext uri="{BB962C8B-B14F-4D97-AF65-F5344CB8AC3E}">
        <p14:creationId xmlns:p14="http://schemas.microsoft.com/office/powerpoint/2010/main" val="4243680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F6691EF9-D4A6-23C3-3DB4-3DDAE0E71FF3}"/>
              </a:ext>
            </a:extLst>
          </p:cNvPr>
          <p:cNvSpPr>
            <a:spLocks noGrp="1"/>
          </p:cNvSpPr>
          <p:nvPr>
            <p:ph type="title"/>
          </p:nvPr>
        </p:nvSpPr>
        <p:spPr>
          <a:xfrm>
            <a:off x="838198" y="978408"/>
            <a:ext cx="4607052" cy="1106424"/>
          </a:xfrm>
        </p:spPr>
        <p:txBody>
          <a:bodyPr>
            <a:normAutofit/>
          </a:bodyPr>
          <a:lstStyle/>
          <a:p>
            <a:r>
              <a:rPr lang="hu-HU" sz="2900"/>
              <a:t>Healthcare</a:t>
            </a:r>
          </a:p>
        </p:txBody>
      </p:sp>
      <p:sp>
        <p:nvSpPr>
          <p:cNvPr id="1037" name="Rectangle 1036">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artalom helye 3">
            <a:extLst>
              <a:ext uri="{FF2B5EF4-FFF2-40B4-BE49-F238E27FC236}">
                <a16:creationId xmlns:a16="http://schemas.microsoft.com/office/drawing/2014/main" id="{C5C0A23D-3698-2257-4C99-AA31EB4B9321}"/>
              </a:ext>
            </a:extLst>
          </p:cNvPr>
          <p:cNvSpPr>
            <a:spLocks noGrp="1"/>
          </p:cNvSpPr>
          <p:nvPr>
            <p:ph idx="1"/>
          </p:nvPr>
        </p:nvSpPr>
        <p:spPr>
          <a:xfrm>
            <a:off x="841246" y="2368296"/>
            <a:ext cx="4607052" cy="3502152"/>
          </a:xfrm>
        </p:spPr>
        <p:txBody>
          <a:bodyPr>
            <a:normAutofit/>
          </a:bodyPr>
          <a:lstStyle/>
          <a:p>
            <a:r>
              <a:rPr lang="hu-HU" sz="1800" b="1" dirty="0">
                <a:effectLst/>
                <a:latin typeface="Aptos" panose="020B0004020202020204" pitchFamily="34" charset="0"/>
                <a:ea typeface="Aptos" panose="020B0004020202020204" pitchFamily="34" charset="0"/>
                <a:cs typeface="Times New Roman" panose="02020603050405020304" pitchFamily="18" charset="0"/>
              </a:rPr>
              <a:t>The da Vinci </a:t>
            </a:r>
            <a:r>
              <a:rPr lang="hu-HU" sz="1800" b="1">
                <a:effectLst/>
                <a:latin typeface="Aptos" panose="020B0004020202020204" pitchFamily="34" charset="0"/>
                <a:ea typeface="Aptos" panose="020B0004020202020204" pitchFamily="34" charset="0"/>
                <a:cs typeface="Times New Roman" panose="02020603050405020304" pitchFamily="18" charset="0"/>
              </a:rPr>
              <a:t>Surgical</a:t>
            </a:r>
            <a:r>
              <a:rPr lang="hu-HU" sz="1800" b="1" dirty="0">
                <a:effectLst/>
                <a:latin typeface="Aptos" panose="020B0004020202020204" pitchFamily="34" charset="0"/>
                <a:ea typeface="Aptos" panose="020B0004020202020204" pitchFamily="34" charset="0"/>
                <a:cs typeface="Times New Roman" panose="02020603050405020304" pitchFamily="18" charset="0"/>
              </a:rPr>
              <a:t> System</a:t>
            </a:r>
          </a:p>
          <a:p>
            <a:r>
              <a:rPr lang="hu-HU" sz="1800" b="1">
                <a:effectLst/>
                <a:latin typeface="Aptos" panose="020B0004020202020204" pitchFamily="34" charset="0"/>
                <a:ea typeface="Aptos" panose="020B0004020202020204" pitchFamily="34" charset="0"/>
                <a:cs typeface="Times New Roman" panose="02020603050405020304" pitchFamily="18" charset="0"/>
              </a:rPr>
              <a:t>Pharmacy</a:t>
            </a:r>
            <a:r>
              <a:rPr lang="hu-HU" sz="1800" b="1" dirty="0">
                <a:effectLst/>
                <a:latin typeface="Aptos" panose="020B0004020202020204" pitchFamily="34" charset="0"/>
                <a:ea typeface="Aptos" panose="020B0004020202020204" pitchFamily="34" charset="0"/>
                <a:cs typeface="Times New Roman" panose="02020603050405020304" pitchFamily="18" charset="0"/>
              </a:rPr>
              <a:t> </a:t>
            </a:r>
            <a:r>
              <a:rPr lang="hu-HU" sz="1800" b="1">
                <a:effectLst/>
                <a:latin typeface="Aptos" panose="020B0004020202020204" pitchFamily="34" charset="0"/>
                <a:ea typeface="Aptos" panose="020B0004020202020204" pitchFamily="34" charset="0"/>
                <a:cs typeface="Times New Roman" panose="02020603050405020304" pitchFamily="18" charset="0"/>
              </a:rPr>
              <a:t>Operations</a:t>
            </a:r>
            <a:r>
              <a:rPr lang="hu-HU" sz="1800" dirty="0">
                <a:effectLst/>
                <a:latin typeface="Aptos" panose="020B0004020202020204" pitchFamily="34" charset="0"/>
                <a:ea typeface="Aptos" panose="020B0004020202020204" pitchFamily="34" charset="0"/>
                <a:cs typeface="Times New Roman" panose="02020603050405020304" pitchFamily="18" charset="0"/>
              </a:rPr>
              <a:t> </a:t>
            </a:r>
          </a:p>
          <a:p>
            <a:r>
              <a:rPr lang="hu-HU" sz="1800"/>
              <a:t>Successes:</a:t>
            </a: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Enhanced Precision in Surgeries</a:t>
            </a:r>
            <a:r>
              <a:rPr lang="hu-HU" sz="1800">
                <a:effectLst/>
                <a:latin typeface="Aptos" panose="020B0004020202020204" pitchFamily="34" charset="0"/>
                <a:ea typeface="Aptos" panose="020B0004020202020204" pitchFamily="34" charset="0"/>
                <a:cs typeface="Times New Roman" panose="02020603050405020304" pitchFamily="18" charset="0"/>
              </a:rPr>
              <a:t> </a:t>
            </a: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Reduced Patient Recovery Times</a:t>
            </a:r>
            <a:r>
              <a:rPr lang="hu-HU" sz="1800">
                <a:effectLst/>
                <a:latin typeface="Aptos" panose="020B0004020202020204" pitchFamily="34" charset="0"/>
                <a:ea typeface="Aptos" panose="020B0004020202020204" pitchFamily="34" charset="0"/>
                <a:cs typeface="Times New Roman" panose="02020603050405020304" pitchFamily="18" charset="0"/>
              </a:rPr>
              <a:t> </a:t>
            </a:r>
            <a:endParaRPr lang="hu-HU" sz="1800">
              <a:latin typeface="Aptos" panose="020B0004020202020204" pitchFamily="34" charset="0"/>
              <a:ea typeface="Aptos" panose="020B0004020202020204" pitchFamily="34" charset="0"/>
              <a:cs typeface="Times New Roman" panose="02020603050405020304" pitchFamily="18" charset="0"/>
            </a:endParaRP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Decreased Medication Errors</a:t>
            </a:r>
            <a:r>
              <a:rPr lang="hu-HU" sz="1800">
                <a:effectLst/>
                <a:latin typeface="Aptos" panose="020B0004020202020204" pitchFamily="34" charset="0"/>
                <a:ea typeface="Aptos" panose="020B0004020202020204" pitchFamily="34" charset="0"/>
                <a:cs typeface="Times New Roman" panose="02020603050405020304" pitchFamily="18" charset="0"/>
              </a:rPr>
              <a:t> </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r>
              <a:rPr lang="hu-HU" sz="1800" b="1">
                <a:effectLst/>
                <a:latin typeface="Aptos" panose="020B0004020202020204" pitchFamily="34" charset="0"/>
                <a:ea typeface="Aptos" panose="020B0004020202020204" pitchFamily="34" charset="0"/>
                <a:cs typeface="Times New Roman" panose="02020603050405020304" pitchFamily="18" charset="0"/>
              </a:rPr>
              <a:t>Challenges</a:t>
            </a:r>
            <a:r>
              <a:rPr lang="hu-HU" sz="1800" b="1" dirty="0">
                <a:latin typeface="Aptos" panose="020B0004020202020204" pitchFamily="34" charset="0"/>
                <a:ea typeface="Aptos" panose="020B0004020202020204" pitchFamily="34" charset="0"/>
                <a:cs typeface="Times New Roman" panose="02020603050405020304" pitchFamily="18" charset="0"/>
              </a:rPr>
              <a:t>:</a:t>
            </a: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High Maintenance Costs</a:t>
            </a: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Regulatory and Training Hurdles</a:t>
            </a:r>
            <a:r>
              <a:rPr lang="hu-HU" sz="1800">
                <a:effectLst/>
                <a:latin typeface="Aptos" panose="020B0004020202020204" pitchFamily="34" charset="0"/>
                <a:ea typeface="Aptos" panose="020B0004020202020204" pitchFamily="34" charset="0"/>
                <a:cs typeface="Times New Roman" panose="02020603050405020304" pitchFamily="18" charset="0"/>
              </a:rPr>
              <a:t> </a:t>
            </a:r>
            <a:endParaRPr lang="hu-HU" sz="1800" b="1">
              <a:effectLst/>
              <a:latin typeface="Aptos" panose="020B0004020202020204" pitchFamily="34" charset="0"/>
              <a:ea typeface="Aptos" panose="020B0004020202020204" pitchFamily="34" charset="0"/>
              <a:cs typeface="Times New Roman" panose="02020603050405020304" pitchFamily="18" charset="0"/>
            </a:endParaRPr>
          </a:p>
          <a:p>
            <a:pPr lvl="1"/>
            <a:r>
              <a:rPr lang="hu-HU" sz="1800" b="1">
                <a:effectLst/>
                <a:latin typeface="Aptos" panose="020B0004020202020204" pitchFamily="34" charset="0"/>
                <a:ea typeface="Aptos" panose="020B0004020202020204" pitchFamily="34" charset="0"/>
                <a:cs typeface="Times New Roman" panose="02020603050405020304" pitchFamily="18" charset="0"/>
              </a:rPr>
              <a:t>Integration Challenges</a:t>
            </a:r>
            <a:r>
              <a:rPr lang="hu-HU" sz="1800">
                <a:effectLst/>
                <a:latin typeface="Aptos" panose="020B0004020202020204" pitchFamily="34" charset="0"/>
                <a:ea typeface="Aptos" panose="020B0004020202020204" pitchFamily="34" charset="0"/>
                <a:cs typeface="Times New Roman" panose="02020603050405020304" pitchFamily="18" charset="0"/>
              </a:rPr>
              <a:t>  </a:t>
            </a:r>
            <a:endParaRPr lang="hu-HU" sz="1800" b="1">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descr="About the daVinci Surgical System | UC Health">
            <a:extLst>
              <a:ext uri="{FF2B5EF4-FFF2-40B4-BE49-F238E27FC236}">
                <a16:creationId xmlns:a16="http://schemas.microsoft.com/office/drawing/2014/main" id="{CE63B15D-57D4-522D-5189-5CE2E6E4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311" b="29232"/>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D496EC08-0B26-7C52-D2D0-78D225306118}"/>
              </a:ext>
            </a:extLst>
          </p:cNvPr>
          <p:cNvPicPr>
            <a:picLocks noChangeAspect="1"/>
          </p:cNvPicPr>
          <p:nvPr/>
        </p:nvPicPr>
        <p:blipFill>
          <a:blip r:embed="rId3"/>
          <a:srcRect t="1749" r="3" b="4535"/>
          <a:stretch/>
        </p:blipFill>
        <p:spPr>
          <a:xfrm>
            <a:off x="6324590" y="3520439"/>
            <a:ext cx="5457817" cy="3337561"/>
          </a:xfrm>
          <a:prstGeom prst="rect">
            <a:avLst/>
          </a:prstGeom>
        </p:spPr>
      </p:pic>
    </p:spTree>
    <p:extLst>
      <p:ext uri="{BB962C8B-B14F-4D97-AF65-F5344CB8AC3E}">
        <p14:creationId xmlns:p14="http://schemas.microsoft.com/office/powerpoint/2010/main" val="3304773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568</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Avenir Next LT Pro</vt:lpstr>
      <vt:lpstr>Calibri</vt:lpstr>
      <vt:lpstr>Office Theme</vt:lpstr>
      <vt:lpstr>PowerPoint Presentation</vt:lpstr>
      <vt:lpstr>Impact of Automation and Robotics on the Workforce</vt:lpstr>
      <vt:lpstr>Introduction</vt:lpstr>
      <vt:lpstr>Agenda</vt:lpstr>
      <vt:lpstr>Automation &amp; Robotics: An Overview</vt:lpstr>
      <vt:lpstr>Cross-Industry Challenges</vt:lpstr>
      <vt:lpstr>Automotive Industry </vt:lpstr>
      <vt:lpstr>Warehousing and Logistics</vt:lpstr>
      <vt:lpstr>Healthcare</vt:lpstr>
      <vt:lpstr>Factors for Successful Implementation</vt:lpstr>
      <vt:lpstr>Key Learnings and Insights</vt:lpstr>
      <vt:lpstr>Future Outlook</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Automation and Robotics on the Workforce</dc:title>
  <dc:creator>Bors Gugi</dc:creator>
  <cp:lastModifiedBy>Lukács Károly</cp:lastModifiedBy>
  <cp:revision>8</cp:revision>
  <dcterms:created xsi:type="dcterms:W3CDTF">2025-04-04T14:24:48Z</dcterms:created>
  <dcterms:modified xsi:type="dcterms:W3CDTF">2025-11-14T07:39:17Z</dcterms:modified>
</cp:coreProperties>
</file>