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74" r:id="rId2"/>
    <p:sldId id="273" r:id="rId3"/>
    <p:sldId id="256" r:id="rId4"/>
    <p:sldId id="257" r:id="rId5"/>
    <p:sldId id="262" r:id="rId6"/>
    <p:sldId id="261" r:id="rId7"/>
    <p:sldId id="260" r:id="rId8"/>
    <p:sldId id="265" r:id="rId9"/>
    <p:sldId id="269" r:id="rId10"/>
    <p:sldId id="270" r:id="rId11"/>
    <p:sldId id="258" r:id="rId12"/>
    <p:sldId id="268" r:id="rId13"/>
    <p:sldId id="264" r:id="rId14"/>
    <p:sldId id="271" r:id="rId15"/>
    <p:sldId id="266" r:id="rId16"/>
    <p:sldId id="263" r:id="rId17"/>
    <p:sldId id="259" r:id="rId18"/>
    <p:sldId id="267" r:id="rId19"/>
  </p:sldIdLst>
  <p:sldSz cx="18288000" cy="10287000"/>
  <p:notesSz cx="6858000" cy="9144000"/>
  <p:embeddedFontLst>
    <p:embeddedFont>
      <p:font typeface="Computer Says No" panose="020B0604020202020204" charset="0"/>
      <p:regular r:id="rId21"/>
    </p:embeddedFont>
    <p:embeddedFont>
      <p:font typeface="Poppins" panose="00000500000000000000" pitchFamily="2" charset="-18"/>
      <p:regular r:id="rId22"/>
      <p:bold r:id="rId23"/>
      <p:italic r:id="rId24"/>
      <p:boldItalic r:id="rId25"/>
    </p:embeddedFont>
    <p:embeddedFont>
      <p:font typeface="Poppins Light" panose="00000400000000000000" pitchFamily="2" charset="-18"/>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6BBC6-AE45-4275-8B6C-04361459AAAB}" type="datetimeFigureOut">
              <a:rPr lang="hu-HU" smtClean="0"/>
              <a:t>2025. 11. 14.</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964A7-C0DA-41C4-96EC-5B3305F50095}" type="slidenum">
              <a:rPr lang="hu-HU" smtClean="0"/>
              <a:t>‹#›</a:t>
            </a:fld>
            <a:endParaRPr lang="hu-HU"/>
          </a:p>
        </p:txBody>
      </p:sp>
    </p:spTree>
    <p:extLst>
      <p:ext uri="{BB962C8B-B14F-4D97-AF65-F5344CB8AC3E}">
        <p14:creationId xmlns:p14="http://schemas.microsoft.com/office/powerpoint/2010/main" val="137181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6E2964A7-C0DA-41C4-96EC-5B3305F50095}" type="slidenum">
              <a:rPr lang="hu-HU" smtClean="0"/>
              <a:t>14</a:t>
            </a:fld>
            <a:endParaRPr lang="hu-HU"/>
          </a:p>
        </p:txBody>
      </p:sp>
    </p:spTree>
    <p:extLst>
      <p:ext uri="{BB962C8B-B14F-4D97-AF65-F5344CB8AC3E}">
        <p14:creationId xmlns:p14="http://schemas.microsoft.com/office/powerpoint/2010/main" val="2410749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image" Target="../media/image7.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39.png"/><Relationship Id="rId10"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37.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96A2C3-E685-2672-9F18-E2E5CA1C3A53}"/>
              </a:ext>
            </a:extLst>
          </p:cNvPr>
          <p:cNvSpPr>
            <a:spLocks noChangeArrowheads="1"/>
          </p:cNvSpPr>
          <p:nvPr/>
        </p:nvSpPr>
        <p:spPr bwMode="auto">
          <a:xfrm>
            <a:off x="3048000" y="21763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pic>
        <p:nvPicPr>
          <p:cNvPr id="5" name="Picture 4">
            <a:extLst>
              <a:ext uri="{FF2B5EF4-FFF2-40B4-BE49-F238E27FC236}">
                <a16:creationId xmlns:a16="http://schemas.microsoft.com/office/drawing/2014/main" id="{F022F775-B86B-DC8E-5C32-D5383DCA7F6D}"/>
              </a:ext>
            </a:extLst>
          </p:cNvPr>
          <p:cNvPicPr/>
          <p:nvPr/>
        </p:nvPicPr>
        <p:blipFill>
          <a:blip r:embed="rId2"/>
          <a:stretch>
            <a:fillRect/>
          </a:stretch>
        </p:blipFill>
        <p:spPr>
          <a:xfrm>
            <a:off x="2514600" y="2063833"/>
            <a:ext cx="4038600" cy="1174667"/>
          </a:xfrm>
          <a:prstGeom prst="rect">
            <a:avLst/>
          </a:prstGeom>
        </p:spPr>
      </p:pic>
      <p:sp>
        <p:nvSpPr>
          <p:cNvPr id="6" name="TextBox 5">
            <a:extLst>
              <a:ext uri="{FF2B5EF4-FFF2-40B4-BE49-F238E27FC236}">
                <a16:creationId xmlns:a16="http://schemas.microsoft.com/office/drawing/2014/main" id="{C5EF7ACE-D4B1-D210-4A44-44CD87BCCE01}"/>
              </a:ext>
            </a:extLst>
          </p:cNvPr>
          <p:cNvSpPr txBox="1"/>
          <p:nvPr/>
        </p:nvSpPr>
        <p:spPr>
          <a:xfrm>
            <a:off x="4572000" y="4547023"/>
            <a:ext cx="9144000" cy="1200329"/>
          </a:xfrm>
          <a:prstGeom prst="rect">
            <a:avLst/>
          </a:prstGeom>
          <a:noFill/>
        </p:spPr>
        <p:txBody>
          <a:bodyPr wrap="square">
            <a:spAutoFit/>
          </a:bodyPr>
          <a:lstStyle/>
          <a:p>
            <a:r>
              <a:rPr lang="en-US" b="0" i="0" dirty="0">
                <a:solidFill>
                  <a:srgbClr val="00002E"/>
                </a:solidFill>
                <a:effectLst/>
                <a:latin typeface="Inter"/>
              </a:rPr>
              <a:t>Funded by the European Union. Views and opinions expressed are however those of the author(s) only and do not necessarily reflect those of the European Union or the Tempus Public Foundation. Neither the European Union nor the granting </a:t>
            </a:r>
            <a:r>
              <a:rPr lang="en-US" b="0" i="0" dirty="0" err="1">
                <a:solidFill>
                  <a:srgbClr val="00002E"/>
                </a:solidFill>
                <a:effectLst/>
                <a:latin typeface="Inter"/>
              </a:rPr>
              <a:t>authoriry</a:t>
            </a:r>
            <a:r>
              <a:rPr lang="en-US" b="0" i="0" dirty="0">
                <a:solidFill>
                  <a:srgbClr val="00002E"/>
                </a:solidFill>
                <a:effectLst/>
                <a:latin typeface="Inter"/>
              </a:rPr>
              <a:t> can be held responsible for them.</a:t>
            </a:r>
            <a:endParaRPr lang="hu-HU" dirty="0"/>
          </a:p>
        </p:txBody>
      </p:sp>
    </p:spTree>
    <p:extLst>
      <p:ext uri="{BB962C8B-B14F-4D97-AF65-F5344CB8AC3E}">
        <p14:creationId xmlns:p14="http://schemas.microsoft.com/office/powerpoint/2010/main" val="287862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069">
                <a:alpha val="100000"/>
              </a:srgbClr>
            </a:gs>
            <a:gs pos="50000">
              <a:srgbClr val="5527F5">
                <a:alpha val="100000"/>
              </a:srgbClr>
            </a:gs>
            <a:gs pos="100000">
              <a:srgbClr val="131FA8">
                <a:alpha val="100000"/>
              </a:srgbClr>
            </a:gs>
          </a:gsLst>
          <a:path path="circle">
            <a:fillToRect r="100000" b="100000"/>
          </a:path>
          <a:tileRect l="-100000" t="-100000"/>
        </a:gradFill>
        <a:effectLst/>
      </p:bgPr>
    </p:bg>
    <p:spTree>
      <p:nvGrpSpPr>
        <p:cNvPr id="1" name="">
          <a:extLst>
            <a:ext uri="{FF2B5EF4-FFF2-40B4-BE49-F238E27FC236}">
              <a16:creationId xmlns:a16="http://schemas.microsoft.com/office/drawing/2014/main" id="{C906039D-24F4-A2DC-6FFE-378F2103E1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3F49116-61B1-F0FB-6FF2-1C568D084471}"/>
              </a:ext>
            </a:extLst>
          </p:cNvPr>
          <p:cNvSpPr/>
          <p:nvPr/>
        </p:nvSpPr>
        <p:spPr>
          <a:xfrm rot="8620763">
            <a:off x="-429086" y="-676113"/>
            <a:ext cx="8987203" cy="4150026"/>
          </a:xfrm>
          <a:custGeom>
            <a:avLst/>
            <a:gdLst/>
            <a:ahLst/>
            <a:cxnLst/>
            <a:rect l="l" t="t" r="r" b="b"/>
            <a:pathLst>
              <a:path w="8987203" h="4150026">
                <a:moveTo>
                  <a:pt x="0" y="0"/>
                </a:moveTo>
                <a:lnTo>
                  <a:pt x="8987203" y="0"/>
                </a:lnTo>
                <a:lnTo>
                  <a:pt x="8987203" y="4150027"/>
                </a:lnTo>
                <a:lnTo>
                  <a:pt x="0" y="4150027"/>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E75D14C9-A8F2-03FB-1D61-427339FA85DE}"/>
              </a:ext>
            </a:extLst>
          </p:cNvPr>
          <p:cNvSpPr/>
          <p:nvPr/>
        </p:nvSpPr>
        <p:spPr>
          <a:xfrm>
            <a:off x="1692146" y="1213800"/>
            <a:ext cx="14684628" cy="7859399"/>
          </a:xfrm>
          <a:custGeom>
            <a:avLst/>
            <a:gdLst/>
            <a:ahLst/>
            <a:cxnLst/>
            <a:rect l="l" t="t" r="r" b="b"/>
            <a:pathLst>
              <a:path w="14684628" h="7859399">
                <a:moveTo>
                  <a:pt x="0" y="0"/>
                </a:moveTo>
                <a:lnTo>
                  <a:pt x="14684627" y="0"/>
                </a:lnTo>
                <a:lnTo>
                  <a:pt x="14684627" y="7859400"/>
                </a:lnTo>
                <a:lnTo>
                  <a:pt x="0" y="7859400"/>
                </a:lnTo>
                <a:lnTo>
                  <a:pt x="0" y="0"/>
                </a:lnTo>
                <a:close/>
              </a:path>
            </a:pathLst>
          </a:custGeom>
          <a:blipFill>
            <a:blip r:embed="rId3">
              <a:extLst>
                <a:ext uri="{96DAC541-7B7A-43D3-8B79-37D633B846F1}">
                  <asvg:svgBlip xmlns:asvg="http://schemas.microsoft.com/office/drawing/2016/SVG/main" r:embed="rId4"/>
                </a:ext>
              </a:extLst>
            </a:blip>
            <a:stretch>
              <a:fillRect t="-20258"/>
            </a:stretch>
          </a:blipFill>
        </p:spPr>
      </p:sp>
      <p:sp>
        <p:nvSpPr>
          <p:cNvPr id="4" name="Freeform 4">
            <a:extLst>
              <a:ext uri="{FF2B5EF4-FFF2-40B4-BE49-F238E27FC236}">
                <a16:creationId xmlns:a16="http://schemas.microsoft.com/office/drawing/2014/main" id="{3318DC3F-65F3-65C2-2CD4-6A165B0EE9A1}"/>
              </a:ext>
            </a:extLst>
          </p:cNvPr>
          <p:cNvSpPr/>
          <p:nvPr/>
        </p:nvSpPr>
        <p:spPr>
          <a:xfrm>
            <a:off x="14950717" y="4257922"/>
            <a:ext cx="2965916" cy="6828198"/>
          </a:xfrm>
          <a:custGeom>
            <a:avLst/>
            <a:gdLst/>
            <a:ahLst/>
            <a:cxnLst/>
            <a:rect l="l" t="t" r="r" b="b"/>
            <a:pathLst>
              <a:path w="2965916" h="6828198">
                <a:moveTo>
                  <a:pt x="0" y="0"/>
                </a:moveTo>
                <a:lnTo>
                  <a:pt x="2965917" y="0"/>
                </a:lnTo>
                <a:lnTo>
                  <a:pt x="2965917" y="6828199"/>
                </a:lnTo>
                <a:lnTo>
                  <a:pt x="0" y="6828199"/>
                </a:lnTo>
                <a:lnTo>
                  <a:pt x="0" y="0"/>
                </a:lnTo>
                <a:close/>
              </a:path>
            </a:pathLst>
          </a:custGeom>
          <a:blipFill>
            <a:blip r:embed="rId5"/>
            <a:stretch>
              <a:fillRect/>
            </a:stretch>
          </a:blipFill>
        </p:spPr>
      </p:sp>
      <p:sp>
        <p:nvSpPr>
          <p:cNvPr id="5" name="Freeform 5">
            <a:extLst>
              <a:ext uri="{FF2B5EF4-FFF2-40B4-BE49-F238E27FC236}">
                <a16:creationId xmlns:a16="http://schemas.microsoft.com/office/drawing/2014/main" id="{40320766-4D66-B30F-46C0-AE99233439E5}"/>
              </a:ext>
            </a:extLst>
          </p:cNvPr>
          <p:cNvSpPr/>
          <p:nvPr/>
        </p:nvSpPr>
        <p:spPr>
          <a:xfrm>
            <a:off x="-107017" y="7672021"/>
            <a:ext cx="4171532" cy="3569725"/>
          </a:xfrm>
          <a:custGeom>
            <a:avLst/>
            <a:gdLst/>
            <a:ahLst/>
            <a:cxnLst/>
            <a:rect l="l" t="t" r="r" b="b"/>
            <a:pathLst>
              <a:path w="4171532" h="3569725">
                <a:moveTo>
                  <a:pt x="0" y="0"/>
                </a:moveTo>
                <a:lnTo>
                  <a:pt x="4171532" y="0"/>
                </a:lnTo>
                <a:lnTo>
                  <a:pt x="4171532" y="3569725"/>
                </a:lnTo>
                <a:lnTo>
                  <a:pt x="0" y="3569725"/>
                </a:lnTo>
                <a:lnTo>
                  <a:pt x="0" y="0"/>
                </a:lnTo>
                <a:close/>
              </a:path>
            </a:pathLst>
          </a:custGeom>
          <a:blipFill>
            <a:blip r:embed="rId6"/>
            <a:stretch>
              <a:fillRect/>
            </a:stretch>
          </a:blipFill>
        </p:spPr>
      </p:sp>
      <p:sp>
        <p:nvSpPr>
          <p:cNvPr id="6" name="TextBox 6">
            <a:extLst>
              <a:ext uri="{FF2B5EF4-FFF2-40B4-BE49-F238E27FC236}">
                <a16:creationId xmlns:a16="http://schemas.microsoft.com/office/drawing/2014/main" id="{16581B6E-0C26-97E9-9FC2-73BB1E41135C}"/>
              </a:ext>
            </a:extLst>
          </p:cNvPr>
          <p:cNvSpPr txBox="1"/>
          <p:nvPr/>
        </p:nvSpPr>
        <p:spPr>
          <a:xfrm>
            <a:off x="1801686" y="2073129"/>
            <a:ext cx="14684628" cy="1077218"/>
          </a:xfrm>
          <a:prstGeom prst="rect">
            <a:avLst/>
          </a:prstGeom>
        </p:spPr>
        <p:txBody>
          <a:bodyPr wrap="square" lIns="0" tIns="0" rIns="0" bIns="0" rtlCol="0" anchor="t">
            <a:spAutoFit/>
          </a:bodyPr>
          <a:lstStyle/>
          <a:p>
            <a:pPr marL="0" lvl="0" indent="0" algn="ctr">
              <a:lnSpc>
                <a:spcPts val="8435"/>
              </a:lnSpc>
              <a:spcBef>
                <a:spcPct val="0"/>
              </a:spcBef>
            </a:pPr>
            <a:r>
              <a:rPr lang="en-US" sz="11500" dirty="0">
                <a:solidFill>
                  <a:schemeClr val="bg1"/>
                </a:solidFill>
                <a:latin typeface="Computer Says No"/>
                <a:ea typeface="Computer Says No"/>
                <a:cs typeface="Computer Says No"/>
                <a:sym typeface="Computer Says No"/>
              </a:rPr>
              <a:t>Disadvantages of Using Manpower </a:t>
            </a:r>
          </a:p>
        </p:txBody>
      </p:sp>
      <p:sp>
        <p:nvSpPr>
          <p:cNvPr id="7" name="TextBox 7">
            <a:extLst>
              <a:ext uri="{FF2B5EF4-FFF2-40B4-BE49-F238E27FC236}">
                <a16:creationId xmlns:a16="http://schemas.microsoft.com/office/drawing/2014/main" id="{6960F0FB-50C3-7C36-70A8-D12E994F7487}"/>
              </a:ext>
            </a:extLst>
          </p:cNvPr>
          <p:cNvSpPr txBox="1"/>
          <p:nvPr/>
        </p:nvSpPr>
        <p:spPr>
          <a:xfrm>
            <a:off x="4982419" y="4347514"/>
            <a:ext cx="4542581" cy="900375"/>
          </a:xfrm>
          <a:prstGeom prst="rect">
            <a:avLst/>
          </a:prstGeom>
        </p:spPr>
        <p:txBody>
          <a:bodyPr wrap="square" lIns="0" tIns="0" rIns="0" bIns="0" rtlCol="0" anchor="t">
            <a:spAutoFit/>
          </a:bodyPr>
          <a:lstStyle/>
          <a:p>
            <a:pPr marL="235529" lvl="1" algn="l">
              <a:lnSpc>
                <a:spcPts val="3534"/>
              </a:lnSpc>
            </a:pPr>
            <a:r>
              <a:rPr lang="en-US" sz="3200" dirty="0">
                <a:solidFill>
                  <a:srgbClr val="FFFFFF"/>
                </a:solidFill>
                <a:latin typeface="Poppins Light"/>
                <a:ea typeface="Poppins Light"/>
                <a:cs typeface="Poppins Light"/>
                <a:sym typeface="Poppins Light"/>
              </a:rPr>
              <a:t>Higher Operational Costs</a:t>
            </a:r>
          </a:p>
        </p:txBody>
      </p:sp>
      <p:sp>
        <p:nvSpPr>
          <p:cNvPr id="8" name="TextBox 8">
            <a:extLst>
              <a:ext uri="{FF2B5EF4-FFF2-40B4-BE49-F238E27FC236}">
                <a16:creationId xmlns:a16="http://schemas.microsoft.com/office/drawing/2014/main" id="{B9F54EBC-B562-0024-458E-F690687538AC}"/>
              </a:ext>
            </a:extLst>
          </p:cNvPr>
          <p:cNvSpPr txBox="1"/>
          <p:nvPr/>
        </p:nvSpPr>
        <p:spPr>
          <a:xfrm>
            <a:off x="4982419" y="7055846"/>
            <a:ext cx="5535526" cy="900375"/>
          </a:xfrm>
          <a:prstGeom prst="rect">
            <a:avLst/>
          </a:prstGeom>
        </p:spPr>
        <p:txBody>
          <a:bodyPr wrap="square" lIns="0" tIns="0" rIns="0" bIns="0" rtlCol="0" anchor="t">
            <a:spAutoFit/>
          </a:bodyPr>
          <a:lstStyle/>
          <a:p>
            <a:pPr marL="235529" lvl="1">
              <a:lnSpc>
                <a:spcPts val="3534"/>
              </a:lnSpc>
            </a:pPr>
            <a:r>
              <a:rPr lang="en-US" sz="3200" dirty="0">
                <a:solidFill>
                  <a:srgbClr val="FFFFFF"/>
                </a:solidFill>
                <a:latin typeface="Poppins Light"/>
                <a:cs typeface="Poppins Light"/>
                <a:sym typeface="Poppins Light"/>
              </a:rPr>
              <a:t>Human Error </a:t>
            </a:r>
            <a:br>
              <a:rPr lang="hu-HU" sz="3200" dirty="0">
                <a:solidFill>
                  <a:srgbClr val="FFFFFF"/>
                </a:solidFill>
                <a:latin typeface="Poppins Light"/>
                <a:cs typeface="Poppins Light"/>
                <a:sym typeface="Poppins Light"/>
              </a:rPr>
            </a:br>
            <a:r>
              <a:rPr lang="en-US" sz="3200" dirty="0">
                <a:solidFill>
                  <a:srgbClr val="FFFFFF"/>
                </a:solidFill>
                <a:latin typeface="Poppins Light"/>
                <a:cs typeface="Poppins Light"/>
                <a:sym typeface="Poppins Light"/>
              </a:rPr>
              <a:t>&amp; Fatigue</a:t>
            </a:r>
          </a:p>
        </p:txBody>
      </p:sp>
      <p:sp>
        <p:nvSpPr>
          <p:cNvPr id="9" name="AutoShape 9">
            <a:extLst>
              <a:ext uri="{FF2B5EF4-FFF2-40B4-BE49-F238E27FC236}">
                <a16:creationId xmlns:a16="http://schemas.microsoft.com/office/drawing/2014/main" id="{5343DA15-22D6-BC19-AD23-BDBF8EE62BBA}"/>
              </a:ext>
            </a:extLst>
          </p:cNvPr>
          <p:cNvSpPr/>
          <p:nvPr/>
        </p:nvSpPr>
        <p:spPr>
          <a:xfrm flipV="1">
            <a:off x="4412617" y="5774369"/>
            <a:ext cx="11130264" cy="84358"/>
          </a:xfrm>
          <a:prstGeom prst="line">
            <a:avLst/>
          </a:prstGeom>
          <a:ln w="38100" cap="flat">
            <a:solidFill>
              <a:srgbClr val="FFFFFF"/>
            </a:solidFill>
            <a:prstDash val="solid"/>
            <a:headEnd type="none" w="sm" len="sm"/>
            <a:tailEnd type="none" w="sm" len="sm"/>
          </a:ln>
        </p:spPr>
      </p:sp>
      <p:sp>
        <p:nvSpPr>
          <p:cNvPr id="10" name="Freeform 10">
            <a:extLst>
              <a:ext uri="{FF2B5EF4-FFF2-40B4-BE49-F238E27FC236}">
                <a16:creationId xmlns:a16="http://schemas.microsoft.com/office/drawing/2014/main" id="{1FEFCDCC-E4F8-C98C-484B-150916C658F9}"/>
              </a:ext>
            </a:extLst>
          </p:cNvPr>
          <p:cNvSpPr/>
          <p:nvPr/>
        </p:nvSpPr>
        <p:spPr>
          <a:xfrm>
            <a:off x="2525894" y="3834856"/>
            <a:ext cx="1886578" cy="1555641"/>
          </a:xfrm>
          <a:custGeom>
            <a:avLst/>
            <a:gdLst/>
            <a:ahLst/>
            <a:cxnLst/>
            <a:rect l="l" t="t" r="r" b="b"/>
            <a:pathLst>
              <a:path w="1886578" h="1555641">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a:extLst>
              <a:ext uri="{FF2B5EF4-FFF2-40B4-BE49-F238E27FC236}">
                <a16:creationId xmlns:a16="http://schemas.microsoft.com/office/drawing/2014/main" id="{90E828D8-B84F-A8E9-5742-6D219BC841C7}"/>
              </a:ext>
            </a:extLst>
          </p:cNvPr>
          <p:cNvSpPr txBox="1"/>
          <p:nvPr/>
        </p:nvSpPr>
        <p:spPr>
          <a:xfrm>
            <a:off x="2812498" y="4111734"/>
            <a:ext cx="1420551" cy="1260582"/>
          </a:xfrm>
          <a:prstGeom prst="rect">
            <a:avLst/>
          </a:prstGeom>
        </p:spPr>
        <p:txBody>
          <a:bodyPr lIns="0" tIns="0" rIns="0" bIns="0" rtlCol="0" anchor="t">
            <a:spAutoFit/>
          </a:bodyPr>
          <a:lstStyle/>
          <a:p>
            <a:pPr marL="0" lvl="0" indent="0" algn="ctr">
              <a:lnSpc>
                <a:spcPts val="8435"/>
              </a:lnSpc>
              <a:spcBef>
                <a:spcPct val="0"/>
              </a:spcBef>
            </a:pPr>
            <a:r>
              <a:rPr lang="en-US" sz="11715">
                <a:solidFill>
                  <a:srgbClr val="6866E1"/>
                </a:solidFill>
                <a:latin typeface="Computer Says No"/>
                <a:ea typeface="Computer Says No"/>
                <a:cs typeface="Computer Says No"/>
                <a:sym typeface="Computer Says No"/>
              </a:rPr>
              <a:t>01</a:t>
            </a:r>
          </a:p>
        </p:txBody>
      </p:sp>
      <p:grpSp>
        <p:nvGrpSpPr>
          <p:cNvPr id="18" name="Csoportba foglalás 17">
            <a:extLst>
              <a:ext uri="{FF2B5EF4-FFF2-40B4-BE49-F238E27FC236}">
                <a16:creationId xmlns:a16="http://schemas.microsoft.com/office/drawing/2014/main" id="{C7A4659C-AA40-056B-2971-D5E741EC5F1F}"/>
              </a:ext>
            </a:extLst>
          </p:cNvPr>
          <p:cNvGrpSpPr/>
          <p:nvPr/>
        </p:nvGrpSpPr>
        <p:grpSpPr>
          <a:xfrm>
            <a:off x="2525894" y="6554525"/>
            <a:ext cx="1886578" cy="1555641"/>
            <a:chOff x="2525894" y="6554525"/>
            <a:chExt cx="1886578" cy="1555641"/>
          </a:xfrm>
        </p:grpSpPr>
        <p:sp>
          <p:nvSpPr>
            <p:cNvPr id="12" name="Freeform 12">
              <a:extLst>
                <a:ext uri="{FF2B5EF4-FFF2-40B4-BE49-F238E27FC236}">
                  <a16:creationId xmlns:a16="http://schemas.microsoft.com/office/drawing/2014/main" id="{EECCFB8B-102E-BF47-0532-D9E8D6D6E3B3}"/>
                </a:ext>
              </a:extLst>
            </p:cNvPr>
            <p:cNvSpPr/>
            <p:nvPr/>
          </p:nvSpPr>
          <p:spPr>
            <a:xfrm>
              <a:off x="2525894" y="6554525"/>
              <a:ext cx="1886578" cy="1555641"/>
            </a:xfrm>
            <a:custGeom>
              <a:avLst/>
              <a:gdLst/>
              <a:ahLst/>
              <a:cxnLst/>
              <a:rect l="l" t="t" r="r" b="b"/>
              <a:pathLst>
                <a:path w="1886578" h="1555641">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a:extLst>
                <a:ext uri="{FF2B5EF4-FFF2-40B4-BE49-F238E27FC236}">
                  <a16:creationId xmlns:a16="http://schemas.microsoft.com/office/drawing/2014/main" id="{C59BD57C-A0E0-0E4A-E926-4A0BD88BC639}"/>
                </a:ext>
              </a:extLst>
            </p:cNvPr>
            <p:cNvSpPr txBox="1"/>
            <p:nvPr/>
          </p:nvSpPr>
          <p:spPr>
            <a:xfrm>
              <a:off x="2812498" y="6831403"/>
              <a:ext cx="1420551" cy="1260582"/>
            </a:xfrm>
            <a:prstGeom prst="rect">
              <a:avLst/>
            </a:prstGeom>
          </p:spPr>
          <p:txBody>
            <a:bodyPr lIns="0" tIns="0" rIns="0" bIns="0" rtlCol="0" anchor="t">
              <a:spAutoFit/>
            </a:bodyPr>
            <a:lstStyle/>
            <a:p>
              <a:pPr marL="0" lvl="0" indent="0" algn="ctr">
                <a:lnSpc>
                  <a:spcPts val="8435"/>
                </a:lnSpc>
                <a:spcBef>
                  <a:spcPct val="0"/>
                </a:spcBef>
              </a:pPr>
              <a:r>
                <a:rPr lang="en-US" sz="11715" dirty="0">
                  <a:solidFill>
                    <a:srgbClr val="6866E1"/>
                  </a:solidFill>
                  <a:latin typeface="Computer Says No"/>
                  <a:ea typeface="Computer Says No"/>
                  <a:cs typeface="Computer Says No"/>
                  <a:sym typeface="Computer Says No"/>
                </a:rPr>
                <a:t>02</a:t>
              </a:r>
            </a:p>
          </p:txBody>
        </p:sp>
      </p:grpSp>
      <p:sp>
        <p:nvSpPr>
          <p:cNvPr id="14" name="Freeform 14">
            <a:extLst>
              <a:ext uri="{FF2B5EF4-FFF2-40B4-BE49-F238E27FC236}">
                <a16:creationId xmlns:a16="http://schemas.microsoft.com/office/drawing/2014/main" id="{E01282A2-C182-C0B1-B0F9-D99E1D690626}"/>
              </a:ext>
            </a:extLst>
          </p:cNvPr>
          <p:cNvSpPr/>
          <p:nvPr/>
        </p:nvSpPr>
        <p:spPr>
          <a:xfrm>
            <a:off x="13941740" y="-4440594"/>
            <a:ext cx="8339294" cy="7136224"/>
          </a:xfrm>
          <a:custGeom>
            <a:avLst/>
            <a:gdLst/>
            <a:ahLst/>
            <a:cxnLst/>
            <a:rect l="l" t="t" r="r" b="b"/>
            <a:pathLst>
              <a:path w="8339294" h="7136224">
                <a:moveTo>
                  <a:pt x="0" y="0"/>
                </a:moveTo>
                <a:lnTo>
                  <a:pt x="8339295" y="0"/>
                </a:lnTo>
                <a:lnTo>
                  <a:pt x="8339295" y="7136224"/>
                </a:lnTo>
                <a:lnTo>
                  <a:pt x="0" y="7136224"/>
                </a:lnTo>
                <a:lnTo>
                  <a:pt x="0" y="0"/>
                </a:lnTo>
                <a:close/>
              </a:path>
            </a:pathLst>
          </a:custGeom>
          <a:blipFill>
            <a:blip r:embed="rId6"/>
            <a:stretch>
              <a:fillRect/>
            </a:stretch>
          </a:blipFill>
        </p:spPr>
      </p:sp>
      <p:grpSp>
        <p:nvGrpSpPr>
          <p:cNvPr id="19" name="Csoportba foglalás 18">
            <a:extLst>
              <a:ext uri="{FF2B5EF4-FFF2-40B4-BE49-F238E27FC236}">
                <a16:creationId xmlns:a16="http://schemas.microsoft.com/office/drawing/2014/main" id="{45DD1E62-96B7-8EAF-57B4-3AE906FCA851}"/>
              </a:ext>
            </a:extLst>
          </p:cNvPr>
          <p:cNvGrpSpPr/>
          <p:nvPr/>
        </p:nvGrpSpPr>
        <p:grpSpPr>
          <a:xfrm>
            <a:off x="9946188" y="3901717"/>
            <a:ext cx="1886578" cy="1555641"/>
            <a:chOff x="2525894" y="6554525"/>
            <a:chExt cx="1886578" cy="1555641"/>
          </a:xfrm>
        </p:grpSpPr>
        <p:sp>
          <p:nvSpPr>
            <p:cNvPr id="20" name="Freeform 12">
              <a:extLst>
                <a:ext uri="{FF2B5EF4-FFF2-40B4-BE49-F238E27FC236}">
                  <a16:creationId xmlns:a16="http://schemas.microsoft.com/office/drawing/2014/main" id="{978408F2-70E9-9E0A-B40B-44B4122E253E}"/>
                </a:ext>
              </a:extLst>
            </p:cNvPr>
            <p:cNvSpPr/>
            <p:nvPr/>
          </p:nvSpPr>
          <p:spPr>
            <a:xfrm>
              <a:off x="2525894" y="6554525"/>
              <a:ext cx="1886578" cy="1555641"/>
            </a:xfrm>
            <a:custGeom>
              <a:avLst/>
              <a:gdLst/>
              <a:ahLst/>
              <a:cxnLst/>
              <a:rect l="l" t="t" r="r" b="b"/>
              <a:pathLst>
                <a:path w="1886578" h="1555641">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13">
              <a:extLst>
                <a:ext uri="{FF2B5EF4-FFF2-40B4-BE49-F238E27FC236}">
                  <a16:creationId xmlns:a16="http://schemas.microsoft.com/office/drawing/2014/main" id="{2A12FF4B-53E3-E7A6-5C8E-B2600F6F6D8E}"/>
                </a:ext>
              </a:extLst>
            </p:cNvPr>
            <p:cNvSpPr txBox="1"/>
            <p:nvPr/>
          </p:nvSpPr>
          <p:spPr>
            <a:xfrm>
              <a:off x="2812498" y="6831403"/>
              <a:ext cx="1420551" cy="1077218"/>
            </a:xfrm>
            <a:prstGeom prst="rect">
              <a:avLst/>
            </a:prstGeom>
          </p:spPr>
          <p:txBody>
            <a:bodyPr lIns="0" tIns="0" rIns="0" bIns="0" rtlCol="0" anchor="t">
              <a:spAutoFit/>
            </a:bodyPr>
            <a:lstStyle/>
            <a:p>
              <a:pPr marL="0" lvl="0" indent="0" algn="ctr">
                <a:lnSpc>
                  <a:spcPts val="8435"/>
                </a:lnSpc>
                <a:spcBef>
                  <a:spcPct val="0"/>
                </a:spcBef>
              </a:pPr>
              <a:r>
                <a:rPr lang="en-US" sz="11715" dirty="0">
                  <a:solidFill>
                    <a:srgbClr val="6866E1"/>
                  </a:solidFill>
                  <a:latin typeface="Computer Says No"/>
                  <a:ea typeface="Computer Says No"/>
                  <a:cs typeface="Computer Says No"/>
                  <a:sym typeface="Computer Says No"/>
                </a:rPr>
                <a:t>0</a:t>
              </a:r>
              <a:r>
                <a:rPr lang="hu-HU" sz="11715" dirty="0">
                  <a:solidFill>
                    <a:srgbClr val="6866E1"/>
                  </a:solidFill>
                  <a:latin typeface="Computer Says No"/>
                  <a:ea typeface="Computer Says No"/>
                  <a:cs typeface="Computer Says No"/>
                  <a:sym typeface="Computer Says No"/>
                </a:rPr>
                <a:t>3</a:t>
              </a:r>
              <a:endParaRPr lang="en-US" sz="11715" dirty="0">
                <a:solidFill>
                  <a:srgbClr val="6866E1"/>
                </a:solidFill>
                <a:latin typeface="Computer Says No"/>
                <a:ea typeface="Computer Says No"/>
                <a:cs typeface="Computer Says No"/>
                <a:sym typeface="Computer Says No"/>
              </a:endParaRPr>
            </a:p>
          </p:txBody>
        </p:sp>
      </p:grpSp>
      <p:grpSp>
        <p:nvGrpSpPr>
          <p:cNvPr id="22" name="Csoportba foglalás 21">
            <a:extLst>
              <a:ext uri="{FF2B5EF4-FFF2-40B4-BE49-F238E27FC236}">
                <a16:creationId xmlns:a16="http://schemas.microsoft.com/office/drawing/2014/main" id="{460AE890-D45F-2DE1-5019-DA49F2C3CBED}"/>
              </a:ext>
            </a:extLst>
          </p:cNvPr>
          <p:cNvGrpSpPr/>
          <p:nvPr/>
        </p:nvGrpSpPr>
        <p:grpSpPr>
          <a:xfrm>
            <a:off x="9855359" y="6559626"/>
            <a:ext cx="1886578" cy="1555641"/>
            <a:chOff x="2525894" y="6554525"/>
            <a:chExt cx="1886578" cy="1555641"/>
          </a:xfrm>
        </p:grpSpPr>
        <p:sp>
          <p:nvSpPr>
            <p:cNvPr id="23" name="Freeform 12">
              <a:extLst>
                <a:ext uri="{FF2B5EF4-FFF2-40B4-BE49-F238E27FC236}">
                  <a16:creationId xmlns:a16="http://schemas.microsoft.com/office/drawing/2014/main" id="{D65EC910-1574-5156-698A-B8BC57F67019}"/>
                </a:ext>
              </a:extLst>
            </p:cNvPr>
            <p:cNvSpPr/>
            <p:nvPr/>
          </p:nvSpPr>
          <p:spPr>
            <a:xfrm>
              <a:off x="2525894" y="6554525"/>
              <a:ext cx="1886578" cy="1555641"/>
            </a:xfrm>
            <a:custGeom>
              <a:avLst/>
              <a:gdLst/>
              <a:ahLst/>
              <a:cxnLst/>
              <a:rect l="l" t="t" r="r" b="b"/>
              <a:pathLst>
                <a:path w="1886578" h="1555641">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13">
              <a:extLst>
                <a:ext uri="{FF2B5EF4-FFF2-40B4-BE49-F238E27FC236}">
                  <a16:creationId xmlns:a16="http://schemas.microsoft.com/office/drawing/2014/main" id="{0BBDD123-F4B7-5FED-A12F-5F95B23AF302}"/>
                </a:ext>
              </a:extLst>
            </p:cNvPr>
            <p:cNvSpPr txBox="1"/>
            <p:nvPr/>
          </p:nvSpPr>
          <p:spPr>
            <a:xfrm>
              <a:off x="2812498" y="6831403"/>
              <a:ext cx="1420551" cy="1077218"/>
            </a:xfrm>
            <a:prstGeom prst="rect">
              <a:avLst/>
            </a:prstGeom>
          </p:spPr>
          <p:txBody>
            <a:bodyPr lIns="0" tIns="0" rIns="0" bIns="0" rtlCol="0" anchor="t">
              <a:spAutoFit/>
            </a:bodyPr>
            <a:lstStyle/>
            <a:p>
              <a:pPr marL="0" lvl="0" indent="0" algn="ctr">
                <a:lnSpc>
                  <a:spcPts val="8435"/>
                </a:lnSpc>
                <a:spcBef>
                  <a:spcPct val="0"/>
                </a:spcBef>
              </a:pPr>
              <a:r>
                <a:rPr lang="en-US" sz="11715" dirty="0">
                  <a:solidFill>
                    <a:srgbClr val="6866E1"/>
                  </a:solidFill>
                  <a:latin typeface="Computer Says No"/>
                  <a:ea typeface="Computer Says No"/>
                  <a:cs typeface="Computer Says No"/>
                  <a:sym typeface="Computer Says No"/>
                </a:rPr>
                <a:t>0</a:t>
              </a:r>
              <a:r>
                <a:rPr lang="hu-HU" sz="11715" dirty="0">
                  <a:solidFill>
                    <a:srgbClr val="6866E1"/>
                  </a:solidFill>
                  <a:latin typeface="Computer Says No"/>
                  <a:ea typeface="Computer Says No"/>
                  <a:cs typeface="Computer Says No"/>
                  <a:sym typeface="Computer Says No"/>
                </a:rPr>
                <a:t>4</a:t>
              </a:r>
              <a:endParaRPr lang="en-US" sz="11715" dirty="0">
                <a:solidFill>
                  <a:srgbClr val="6866E1"/>
                </a:solidFill>
                <a:latin typeface="Computer Says No"/>
                <a:ea typeface="Computer Says No"/>
                <a:cs typeface="Computer Says No"/>
                <a:sym typeface="Computer Says No"/>
              </a:endParaRPr>
            </a:p>
          </p:txBody>
        </p:sp>
      </p:grpSp>
      <p:sp>
        <p:nvSpPr>
          <p:cNvPr id="25" name="Szövegdoboz 24">
            <a:extLst>
              <a:ext uri="{FF2B5EF4-FFF2-40B4-BE49-F238E27FC236}">
                <a16:creationId xmlns:a16="http://schemas.microsoft.com/office/drawing/2014/main" id="{30697675-4466-F58C-315A-D6F8C39AB673}"/>
              </a:ext>
            </a:extLst>
          </p:cNvPr>
          <p:cNvSpPr txBox="1"/>
          <p:nvPr/>
        </p:nvSpPr>
        <p:spPr>
          <a:xfrm>
            <a:off x="12119370" y="4178595"/>
            <a:ext cx="3800424" cy="1077218"/>
          </a:xfrm>
          <a:prstGeom prst="rect">
            <a:avLst/>
          </a:prstGeom>
          <a:noFill/>
        </p:spPr>
        <p:txBody>
          <a:bodyPr wrap="square" rtlCol="0">
            <a:spAutoFit/>
          </a:bodyPr>
          <a:lstStyle/>
          <a:p>
            <a:r>
              <a:rPr lang="hu-HU" sz="3200" dirty="0" err="1">
                <a:solidFill>
                  <a:srgbClr val="FFFFFF"/>
                </a:solidFill>
                <a:latin typeface="Poppins Light"/>
                <a:cs typeface="Poppins Light"/>
              </a:rPr>
              <a:t>Workplace</a:t>
            </a:r>
            <a:r>
              <a:rPr lang="hu-HU" sz="3200" dirty="0">
                <a:solidFill>
                  <a:srgbClr val="FFFFFF"/>
                </a:solidFill>
                <a:latin typeface="Poppins Light"/>
                <a:cs typeface="Poppins Light"/>
              </a:rPr>
              <a:t> </a:t>
            </a:r>
            <a:r>
              <a:rPr lang="hu-HU" sz="3200" dirty="0" err="1">
                <a:solidFill>
                  <a:srgbClr val="FFFFFF"/>
                </a:solidFill>
                <a:latin typeface="Poppins Light"/>
                <a:cs typeface="Poppins Light"/>
              </a:rPr>
              <a:t>Safety</a:t>
            </a:r>
            <a:r>
              <a:rPr lang="hu-HU" sz="3200" dirty="0">
                <a:solidFill>
                  <a:srgbClr val="FFFFFF"/>
                </a:solidFill>
                <a:latin typeface="Poppins Light"/>
                <a:cs typeface="Poppins Light"/>
              </a:rPr>
              <a:t> </a:t>
            </a:r>
            <a:r>
              <a:rPr lang="hu-HU" sz="3200" dirty="0" err="1">
                <a:solidFill>
                  <a:srgbClr val="FFFFFF"/>
                </a:solidFill>
                <a:latin typeface="Poppins Light"/>
                <a:cs typeface="Poppins Light"/>
              </a:rPr>
              <a:t>Risks</a:t>
            </a:r>
            <a:endParaRPr lang="hu-HU" sz="3200" dirty="0">
              <a:solidFill>
                <a:srgbClr val="FFFFFF"/>
              </a:solidFill>
              <a:latin typeface="Poppins Light"/>
              <a:cs typeface="Poppins Light"/>
            </a:endParaRPr>
          </a:p>
        </p:txBody>
      </p:sp>
      <p:sp>
        <p:nvSpPr>
          <p:cNvPr id="26" name="Szövegdoboz 25">
            <a:extLst>
              <a:ext uri="{FF2B5EF4-FFF2-40B4-BE49-F238E27FC236}">
                <a16:creationId xmlns:a16="http://schemas.microsoft.com/office/drawing/2014/main" id="{DAB5B688-3D52-1ADD-5E47-F2C41252D17C}"/>
              </a:ext>
            </a:extLst>
          </p:cNvPr>
          <p:cNvSpPr txBox="1"/>
          <p:nvPr/>
        </p:nvSpPr>
        <p:spPr>
          <a:xfrm>
            <a:off x="11640959" y="7055846"/>
            <a:ext cx="4171532" cy="818173"/>
          </a:xfrm>
          <a:prstGeom prst="rect">
            <a:avLst/>
          </a:prstGeom>
          <a:noFill/>
        </p:spPr>
        <p:txBody>
          <a:bodyPr wrap="square" rtlCol="0">
            <a:spAutoFit/>
          </a:bodyPr>
          <a:lstStyle/>
          <a:p>
            <a:pPr marL="235529" lvl="1">
              <a:lnSpc>
                <a:spcPts val="3534"/>
              </a:lnSpc>
            </a:pPr>
            <a:r>
              <a:rPr lang="hu-HU" sz="3200" dirty="0">
                <a:solidFill>
                  <a:srgbClr val="FFFFFF"/>
                </a:solidFill>
                <a:latin typeface="Poppins Light"/>
                <a:cs typeface="Poppins Light"/>
              </a:rPr>
              <a:t>Limited </a:t>
            </a:r>
            <a:r>
              <a:rPr lang="hu-HU" sz="3200" dirty="0" err="1">
                <a:solidFill>
                  <a:srgbClr val="FFFFFF"/>
                </a:solidFill>
                <a:latin typeface="Poppins Light"/>
                <a:cs typeface="Poppins Light"/>
              </a:rPr>
              <a:t>Scalability</a:t>
            </a:r>
            <a:endParaRPr lang="hu-HU" sz="3200" dirty="0">
              <a:solidFill>
                <a:srgbClr val="FFFFFF"/>
              </a:solidFill>
              <a:latin typeface="Poppins Light"/>
              <a:cs typeface="Poppins Light"/>
            </a:endParaRPr>
          </a:p>
          <a:p>
            <a:endParaRPr lang="hu-HU" dirty="0"/>
          </a:p>
        </p:txBody>
      </p:sp>
    </p:spTree>
    <p:extLst>
      <p:ext uri="{BB962C8B-B14F-4D97-AF65-F5344CB8AC3E}">
        <p14:creationId xmlns:p14="http://schemas.microsoft.com/office/powerpoint/2010/main" val="2123692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31FA8">
                <a:alpha val="100000"/>
              </a:srgbClr>
            </a:gs>
            <a:gs pos="50000">
              <a:srgbClr val="5527F5">
                <a:alpha val="100000"/>
              </a:srgbClr>
            </a:gs>
            <a:gs pos="100000">
              <a:srgbClr val="9B60EB">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8458201" y="1222001"/>
            <a:ext cx="8801100" cy="7026648"/>
          </a:xfrm>
          <a:custGeom>
            <a:avLst/>
            <a:gdLst/>
            <a:ahLst/>
            <a:cxnLst/>
            <a:rect l="l" t="t" r="r" b="b"/>
            <a:pathLst>
              <a:path w="8551449" h="6896330">
                <a:moveTo>
                  <a:pt x="0" y="0"/>
                </a:moveTo>
                <a:lnTo>
                  <a:pt x="8551449" y="0"/>
                </a:lnTo>
                <a:lnTo>
                  <a:pt x="8551449" y="6896330"/>
                </a:lnTo>
                <a:lnTo>
                  <a:pt x="0" y="6896330"/>
                </a:lnTo>
                <a:lnTo>
                  <a:pt x="0" y="0"/>
                </a:lnTo>
                <a:close/>
              </a:path>
            </a:pathLst>
          </a:custGeom>
          <a:blipFill>
            <a:blip r:embed="rId2"/>
            <a:stretch>
              <a:fillRect/>
            </a:stretch>
          </a:blipFill>
        </p:spPr>
      </p:sp>
      <p:sp>
        <p:nvSpPr>
          <p:cNvPr id="3" name="TextBox 3"/>
          <p:cNvSpPr txBox="1"/>
          <p:nvPr/>
        </p:nvSpPr>
        <p:spPr>
          <a:xfrm>
            <a:off x="237711" y="818794"/>
            <a:ext cx="7966110" cy="3924151"/>
          </a:xfrm>
          <a:prstGeom prst="rect">
            <a:avLst/>
          </a:prstGeom>
        </p:spPr>
        <p:txBody>
          <a:bodyPr wrap="square" lIns="0" tIns="0" rIns="0" bIns="0" rtlCol="0" anchor="t">
            <a:spAutoFit/>
          </a:bodyPr>
          <a:lstStyle/>
          <a:p>
            <a:pPr marL="0" lvl="0" indent="0" algn="ctr">
              <a:lnSpc>
                <a:spcPts val="10150"/>
              </a:lnSpc>
              <a:spcBef>
                <a:spcPct val="0"/>
              </a:spcBef>
            </a:pPr>
            <a:r>
              <a:rPr lang="en-US" sz="14097" dirty="0">
                <a:solidFill>
                  <a:schemeClr val="bg1"/>
                </a:solidFill>
                <a:latin typeface="Computer Says No"/>
                <a:ea typeface="Computer Says No"/>
                <a:cs typeface="Computer Says No"/>
                <a:sym typeface="Computer Says No"/>
              </a:rPr>
              <a:t>Industry-Specific Comparisons </a:t>
            </a:r>
          </a:p>
        </p:txBody>
      </p:sp>
      <p:sp>
        <p:nvSpPr>
          <p:cNvPr id="4" name="TextBox 4"/>
          <p:cNvSpPr txBox="1"/>
          <p:nvPr/>
        </p:nvSpPr>
        <p:spPr>
          <a:xfrm>
            <a:off x="1059179" y="5179881"/>
            <a:ext cx="6920791" cy="422552"/>
          </a:xfrm>
          <a:prstGeom prst="rect">
            <a:avLst/>
          </a:prstGeom>
        </p:spPr>
        <p:txBody>
          <a:bodyPr lIns="0" tIns="0" rIns="0" bIns="0" rtlCol="0" anchor="t">
            <a:spAutoFit/>
          </a:bodyPr>
          <a:lstStyle/>
          <a:p>
            <a:pPr algn="l">
              <a:lnSpc>
                <a:spcPts val="2923"/>
              </a:lnSpc>
            </a:pPr>
            <a:r>
              <a:rPr lang="en-US" sz="4000" dirty="0">
                <a:solidFill>
                  <a:srgbClr val="FFFFFF"/>
                </a:solidFill>
                <a:latin typeface="Poppins Light"/>
                <a:ea typeface="Poppins Light"/>
                <a:cs typeface="Poppins Light"/>
                <a:sym typeface="Poppins Light"/>
              </a:rPr>
              <a:t>Manufacturing</a:t>
            </a:r>
          </a:p>
        </p:txBody>
      </p:sp>
      <p:sp>
        <p:nvSpPr>
          <p:cNvPr id="5" name="AutoShape 5"/>
          <p:cNvSpPr/>
          <p:nvPr/>
        </p:nvSpPr>
        <p:spPr>
          <a:xfrm flipV="1">
            <a:off x="1088944" y="5833959"/>
            <a:ext cx="6920742" cy="19050"/>
          </a:xfrm>
          <a:prstGeom prst="line">
            <a:avLst/>
          </a:prstGeom>
          <a:ln w="38100" cap="flat">
            <a:solidFill>
              <a:srgbClr val="FFFFFF"/>
            </a:solidFill>
            <a:prstDash val="solid"/>
            <a:headEnd type="none" w="sm" len="sm"/>
            <a:tailEnd type="none" w="sm" len="sm"/>
          </a:ln>
        </p:spPr>
      </p:sp>
      <p:sp>
        <p:nvSpPr>
          <p:cNvPr id="6" name="TextBox 6"/>
          <p:cNvSpPr txBox="1"/>
          <p:nvPr/>
        </p:nvSpPr>
        <p:spPr>
          <a:xfrm>
            <a:off x="1088945" y="7582073"/>
            <a:ext cx="6920741" cy="487313"/>
          </a:xfrm>
          <a:prstGeom prst="rect">
            <a:avLst/>
          </a:prstGeom>
        </p:spPr>
        <p:txBody>
          <a:bodyPr wrap="square" lIns="0" tIns="0" rIns="0" bIns="0" rtlCol="0" anchor="t">
            <a:spAutoFit/>
          </a:bodyPr>
          <a:lstStyle/>
          <a:p>
            <a:pPr algn="l">
              <a:lnSpc>
                <a:spcPts val="3826"/>
              </a:lnSpc>
            </a:pPr>
            <a:r>
              <a:rPr lang="en-US" sz="3200" dirty="0">
                <a:solidFill>
                  <a:srgbClr val="FFFFFF"/>
                </a:solidFill>
                <a:latin typeface="Poppins Light" panose="00000400000000000000" pitchFamily="2" charset="-18"/>
                <a:ea typeface="Poppins Medium"/>
                <a:cs typeface="Poppins Light" panose="00000400000000000000" pitchFamily="2" charset="-18"/>
                <a:sym typeface="Poppins Medium"/>
              </a:rPr>
              <a:t>Retail &amp; Customer Service</a:t>
            </a:r>
          </a:p>
        </p:txBody>
      </p:sp>
      <p:sp>
        <p:nvSpPr>
          <p:cNvPr id="8" name="TextBox 4">
            <a:extLst>
              <a:ext uri="{FF2B5EF4-FFF2-40B4-BE49-F238E27FC236}">
                <a16:creationId xmlns:a16="http://schemas.microsoft.com/office/drawing/2014/main" id="{C3AF7E3F-9A52-9BAD-96B2-70B12F4316BB}"/>
              </a:ext>
            </a:extLst>
          </p:cNvPr>
          <p:cNvSpPr txBox="1"/>
          <p:nvPr/>
        </p:nvSpPr>
        <p:spPr>
          <a:xfrm>
            <a:off x="1088945" y="6510623"/>
            <a:ext cx="6920791" cy="422552"/>
          </a:xfrm>
          <a:prstGeom prst="rect">
            <a:avLst/>
          </a:prstGeom>
        </p:spPr>
        <p:txBody>
          <a:bodyPr lIns="0" tIns="0" rIns="0" bIns="0" rtlCol="0" anchor="t">
            <a:spAutoFit/>
          </a:bodyPr>
          <a:lstStyle/>
          <a:p>
            <a:pPr algn="l">
              <a:lnSpc>
                <a:spcPts val="2923"/>
              </a:lnSpc>
            </a:pPr>
            <a:r>
              <a:rPr lang="en-US" sz="4000" dirty="0">
                <a:solidFill>
                  <a:srgbClr val="FFFFFF"/>
                </a:solidFill>
                <a:latin typeface="Poppins Light"/>
                <a:ea typeface="Poppins Light"/>
                <a:cs typeface="Poppins Light"/>
                <a:sym typeface="Poppins Light"/>
              </a:rPr>
              <a:t>Healthcare</a:t>
            </a:r>
          </a:p>
        </p:txBody>
      </p:sp>
      <p:sp>
        <p:nvSpPr>
          <p:cNvPr id="9" name="AutoShape 5">
            <a:extLst>
              <a:ext uri="{FF2B5EF4-FFF2-40B4-BE49-F238E27FC236}">
                <a16:creationId xmlns:a16="http://schemas.microsoft.com/office/drawing/2014/main" id="{6FBE4B82-FB0E-D9EC-AD86-5F5CF5DCEDC2}"/>
              </a:ext>
            </a:extLst>
          </p:cNvPr>
          <p:cNvSpPr/>
          <p:nvPr/>
        </p:nvSpPr>
        <p:spPr>
          <a:xfrm flipV="1">
            <a:off x="1119425" y="7160053"/>
            <a:ext cx="6920742" cy="19050"/>
          </a:xfrm>
          <a:prstGeom prst="line">
            <a:avLst/>
          </a:prstGeom>
          <a:ln w="38100" cap="flat">
            <a:solidFill>
              <a:srgbClr val="FFFFFF"/>
            </a:solidFill>
            <a:prstDash val="solid"/>
            <a:headEnd type="none" w="sm" len="sm"/>
            <a:tailEnd type="none" w="sm" len="sm"/>
          </a:ln>
        </p:spPr>
      </p:sp>
      <p:sp>
        <p:nvSpPr>
          <p:cNvPr id="10" name="AutoShape 5">
            <a:extLst>
              <a:ext uri="{FF2B5EF4-FFF2-40B4-BE49-F238E27FC236}">
                <a16:creationId xmlns:a16="http://schemas.microsoft.com/office/drawing/2014/main" id="{4B406887-E04A-39CF-BB28-435BE59E10D4}"/>
              </a:ext>
            </a:extLst>
          </p:cNvPr>
          <p:cNvSpPr/>
          <p:nvPr/>
        </p:nvSpPr>
        <p:spPr>
          <a:xfrm flipV="1">
            <a:off x="1119425" y="8242516"/>
            <a:ext cx="6920742" cy="19050"/>
          </a:xfrm>
          <a:prstGeom prst="line">
            <a:avLst/>
          </a:prstGeom>
          <a:ln w="38100" cap="flat">
            <a:solidFill>
              <a:srgbClr val="FFFFFF"/>
            </a:solidFill>
            <a:prstDash val="solid"/>
            <a:headEnd type="none" w="sm" len="sm"/>
            <a:tailEnd type="none" w="sm" len="sm"/>
          </a:ln>
        </p:spPr>
      </p:sp>
      <p:sp>
        <p:nvSpPr>
          <p:cNvPr id="11" name="Szövegdoboz 10">
            <a:extLst>
              <a:ext uri="{FF2B5EF4-FFF2-40B4-BE49-F238E27FC236}">
                <a16:creationId xmlns:a16="http://schemas.microsoft.com/office/drawing/2014/main" id="{006A4786-2BC4-FED4-D07E-20117621677B}"/>
              </a:ext>
            </a:extLst>
          </p:cNvPr>
          <p:cNvSpPr txBox="1"/>
          <p:nvPr/>
        </p:nvSpPr>
        <p:spPr>
          <a:xfrm>
            <a:off x="1028699" y="8548024"/>
            <a:ext cx="6832221" cy="584775"/>
          </a:xfrm>
          <a:prstGeom prst="rect">
            <a:avLst/>
          </a:prstGeom>
          <a:noFill/>
        </p:spPr>
        <p:txBody>
          <a:bodyPr wrap="square" rtlCol="0">
            <a:spAutoFit/>
          </a:bodyPr>
          <a:lstStyle/>
          <a:p>
            <a:r>
              <a:rPr lang="hu-HU" sz="3200" dirty="0" err="1">
                <a:solidFill>
                  <a:srgbClr val="FFFFFF"/>
                </a:solidFill>
                <a:latin typeface="Poppins Light" panose="00000400000000000000" pitchFamily="2" charset="-18"/>
                <a:cs typeface="Poppins Light" panose="00000400000000000000" pitchFamily="2" charset="-18"/>
              </a:rPr>
              <a:t>Construction</a:t>
            </a:r>
            <a:r>
              <a:rPr lang="hu-HU" sz="3200" dirty="0">
                <a:solidFill>
                  <a:srgbClr val="FFFFFF"/>
                </a:solidFill>
                <a:latin typeface="Poppins Light" panose="00000400000000000000" pitchFamily="2" charset="-18"/>
                <a:cs typeface="Poppins Light" panose="00000400000000000000" pitchFamily="2" charset="-18"/>
              </a:rPr>
              <a:t> &amp; </a:t>
            </a:r>
            <a:r>
              <a:rPr lang="hu-HU" sz="3200" dirty="0" err="1">
                <a:solidFill>
                  <a:srgbClr val="FFFFFF"/>
                </a:solidFill>
                <a:latin typeface="Poppins Light" panose="00000400000000000000" pitchFamily="2" charset="-18"/>
                <a:cs typeface="Poppins Light" panose="00000400000000000000" pitchFamily="2" charset="-18"/>
              </a:rPr>
              <a:t>Agriculture</a:t>
            </a:r>
            <a:endParaRPr lang="hu-HU" sz="3200" dirty="0">
              <a:solidFill>
                <a:srgbClr val="FFFFFF"/>
              </a:solidFill>
              <a:latin typeface="Poppins Light" panose="00000400000000000000" pitchFamily="2" charset="-18"/>
              <a:cs typeface="Poppins Light" panose="00000400000000000000" pitchFamily="2" charset="-1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a:effectLst/>
      </p:bgPr>
    </p:bg>
    <p:spTree>
      <p:nvGrpSpPr>
        <p:cNvPr id="1" name="">
          <a:extLst>
            <a:ext uri="{FF2B5EF4-FFF2-40B4-BE49-F238E27FC236}">
              <a16:creationId xmlns:a16="http://schemas.microsoft.com/office/drawing/2014/main" id="{00764AB6-6E58-BA69-F69E-DE30AB8FB7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1FF8DB-0534-BF6D-B220-2AAC8860F190}"/>
              </a:ext>
            </a:extLst>
          </p:cNvPr>
          <p:cNvSpPr/>
          <p:nvPr/>
        </p:nvSpPr>
        <p:spPr>
          <a:xfrm>
            <a:off x="783726" y="2819660"/>
            <a:ext cx="6988487" cy="5595357"/>
          </a:xfrm>
          <a:custGeom>
            <a:avLst/>
            <a:gdLst/>
            <a:ahLst/>
            <a:cxnLst/>
            <a:rect l="l" t="t" r="r" b="b"/>
            <a:pathLst>
              <a:path w="6988487" h="5595357">
                <a:moveTo>
                  <a:pt x="0" y="0"/>
                </a:moveTo>
                <a:lnTo>
                  <a:pt x="6988488" y="0"/>
                </a:lnTo>
                <a:lnTo>
                  <a:pt x="6988488" y="5595358"/>
                </a:lnTo>
                <a:lnTo>
                  <a:pt x="0" y="5595358"/>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21411459-4C1D-9EF1-0078-3A6AE9085B69}"/>
              </a:ext>
            </a:extLst>
          </p:cNvPr>
          <p:cNvGrpSpPr/>
          <p:nvPr/>
        </p:nvGrpSpPr>
        <p:grpSpPr>
          <a:xfrm>
            <a:off x="8053289" y="3477624"/>
            <a:ext cx="3324233" cy="2400048"/>
            <a:chOff x="672331" y="-95064"/>
            <a:chExt cx="713040" cy="283978"/>
          </a:xfrm>
        </p:grpSpPr>
        <p:sp>
          <p:nvSpPr>
            <p:cNvPr id="4" name="Freeform 4">
              <a:extLst>
                <a:ext uri="{FF2B5EF4-FFF2-40B4-BE49-F238E27FC236}">
                  <a16:creationId xmlns:a16="http://schemas.microsoft.com/office/drawing/2014/main" id="{BD2B1761-69DD-0AF3-B826-D5576050603F}"/>
                </a:ext>
              </a:extLst>
            </p:cNvPr>
            <p:cNvSpPr/>
            <p:nvPr/>
          </p:nvSpPr>
          <p:spPr>
            <a:xfrm>
              <a:off x="682508" y="-35296"/>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5" name="TextBox 5">
              <a:extLst>
                <a:ext uri="{FF2B5EF4-FFF2-40B4-BE49-F238E27FC236}">
                  <a16:creationId xmlns:a16="http://schemas.microsoft.com/office/drawing/2014/main" id="{CAC2029D-0E27-D163-3F8D-C9BBD7800E83}"/>
                </a:ext>
              </a:extLst>
            </p:cNvPr>
            <p:cNvSpPr txBox="1"/>
            <p:nvPr/>
          </p:nvSpPr>
          <p:spPr>
            <a:xfrm>
              <a:off x="672331" y="-95064"/>
              <a:ext cx="702863" cy="283978"/>
            </a:xfrm>
            <a:prstGeom prst="rect">
              <a:avLst/>
            </a:prstGeom>
          </p:spPr>
          <p:txBody>
            <a:bodyPr lIns="50800" tIns="50800" rIns="50800" bIns="50800" rtlCol="0" anchor="ctr"/>
            <a:lstStyle/>
            <a:p>
              <a:pPr marL="0" lvl="1" indent="0" algn="ctr">
                <a:lnSpc>
                  <a:spcPts val="3706"/>
                </a:lnSpc>
                <a:spcBef>
                  <a:spcPct val="0"/>
                </a:spcBef>
              </a:pPr>
              <a:r>
                <a:rPr lang="en-US" sz="2288" dirty="0">
                  <a:solidFill>
                    <a:srgbClr val="FFFFFF"/>
                  </a:solidFill>
                  <a:latin typeface="Poppins Light"/>
                  <a:ea typeface="Poppins Light"/>
                  <a:cs typeface="Poppins Light"/>
                  <a:sym typeface="Poppins Light"/>
                </a:rPr>
                <a:t>Impact on Employment</a:t>
              </a:r>
            </a:p>
          </p:txBody>
        </p:sp>
      </p:grpSp>
      <p:sp>
        <p:nvSpPr>
          <p:cNvPr id="6" name="Freeform 6">
            <a:extLst>
              <a:ext uri="{FF2B5EF4-FFF2-40B4-BE49-F238E27FC236}">
                <a16:creationId xmlns:a16="http://schemas.microsoft.com/office/drawing/2014/main" id="{4EE4A9FC-1741-FBB1-91D1-90C5E5672D1C}"/>
              </a:ext>
            </a:extLst>
          </p:cNvPr>
          <p:cNvSpPr/>
          <p:nvPr/>
        </p:nvSpPr>
        <p:spPr>
          <a:xfrm>
            <a:off x="14135996" y="-2163135"/>
            <a:ext cx="6613789" cy="5640759"/>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3"/>
            <a:stretch>
              <a:fillRect/>
            </a:stretch>
          </a:blipFill>
        </p:spPr>
      </p:sp>
      <p:sp>
        <p:nvSpPr>
          <p:cNvPr id="7" name="TextBox 7">
            <a:extLst>
              <a:ext uri="{FF2B5EF4-FFF2-40B4-BE49-F238E27FC236}">
                <a16:creationId xmlns:a16="http://schemas.microsoft.com/office/drawing/2014/main" id="{F447C459-ADA5-40FC-8E7E-940DA9EBDB5B}"/>
              </a:ext>
            </a:extLst>
          </p:cNvPr>
          <p:cNvSpPr txBox="1"/>
          <p:nvPr/>
        </p:nvSpPr>
        <p:spPr>
          <a:xfrm>
            <a:off x="3200400" y="582677"/>
            <a:ext cx="10493482" cy="1805302"/>
          </a:xfrm>
          <a:prstGeom prst="rect">
            <a:avLst/>
          </a:prstGeom>
        </p:spPr>
        <p:txBody>
          <a:bodyPr wrap="square" lIns="0" tIns="0" rIns="0" bIns="0" rtlCol="0" anchor="t">
            <a:spAutoFit/>
          </a:bodyPr>
          <a:lstStyle/>
          <a:p>
            <a:pPr marL="0" lvl="0" indent="0" algn="l">
              <a:lnSpc>
                <a:spcPts val="6934"/>
              </a:lnSpc>
              <a:spcBef>
                <a:spcPct val="0"/>
              </a:spcBef>
            </a:pPr>
            <a:r>
              <a:rPr lang="en-US" sz="11400" dirty="0">
                <a:solidFill>
                  <a:schemeClr val="bg1"/>
                </a:solidFill>
                <a:latin typeface="Computer Says No"/>
                <a:ea typeface="Computer Says No"/>
                <a:cs typeface="Computer Says No"/>
                <a:sym typeface="Computer Says No"/>
              </a:rPr>
              <a:t>Ethical</a:t>
            </a:r>
            <a:br>
              <a:rPr lang="hu-HU" sz="11400" dirty="0">
                <a:solidFill>
                  <a:schemeClr val="bg1"/>
                </a:solidFill>
                <a:latin typeface="Computer Says No"/>
                <a:ea typeface="Computer Says No"/>
                <a:cs typeface="Computer Says No"/>
                <a:sym typeface="Computer Says No"/>
              </a:rPr>
            </a:br>
            <a:r>
              <a:rPr lang="en-US" sz="11400" dirty="0">
                <a:solidFill>
                  <a:schemeClr val="bg1"/>
                </a:solidFill>
                <a:latin typeface="Computer Says No"/>
                <a:ea typeface="Computer Says No"/>
                <a:cs typeface="Computer Says No"/>
                <a:sym typeface="Computer Says No"/>
              </a:rPr>
              <a:t>and Social Implications </a:t>
            </a:r>
          </a:p>
        </p:txBody>
      </p:sp>
      <p:grpSp>
        <p:nvGrpSpPr>
          <p:cNvPr id="13" name="Group 3">
            <a:extLst>
              <a:ext uri="{FF2B5EF4-FFF2-40B4-BE49-F238E27FC236}">
                <a16:creationId xmlns:a16="http://schemas.microsoft.com/office/drawing/2014/main" id="{37C2BBEE-EC53-6B2A-75B0-9BA54B10AC89}"/>
              </a:ext>
            </a:extLst>
          </p:cNvPr>
          <p:cNvGrpSpPr/>
          <p:nvPr/>
        </p:nvGrpSpPr>
        <p:grpSpPr>
          <a:xfrm>
            <a:off x="12772846" y="3477624"/>
            <a:ext cx="3324233" cy="2400048"/>
            <a:chOff x="672331" y="-95064"/>
            <a:chExt cx="713040" cy="283978"/>
          </a:xfrm>
        </p:grpSpPr>
        <p:sp>
          <p:nvSpPr>
            <p:cNvPr id="14" name="Freeform 4">
              <a:extLst>
                <a:ext uri="{FF2B5EF4-FFF2-40B4-BE49-F238E27FC236}">
                  <a16:creationId xmlns:a16="http://schemas.microsoft.com/office/drawing/2014/main" id="{83A85A37-7942-4AA6-A8E2-893AFFB21FDA}"/>
                </a:ext>
              </a:extLst>
            </p:cNvPr>
            <p:cNvSpPr/>
            <p:nvPr/>
          </p:nvSpPr>
          <p:spPr>
            <a:xfrm>
              <a:off x="682508" y="-35296"/>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15" name="TextBox 5">
              <a:extLst>
                <a:ext uri="{FF2B5EF4-FFF2-40B4-BE49-F238E27FC236}">
                  <a16:creationId xmlns:a16="http://schemas.microsoft.com/office/drawing/2014/main" id="{31A0FF80-5EAF-0B16-D75D-C3C0A03BD51B}"/>
                </a:ext>
              </a:extLst>
            </p:cNvPr>
            <p:cNvSpPr txBox="1"/>
            <p:nvPr/>
          </p:nvSpPr>
          <p:spPr>
            <a:xfrm>
              <a:off x="672331" y="-95064"/>
              <a:ext cx="702863" cy="283978"/>
            </a:xfrm>
            <a:prstGeom prst="rect">
              <a:avLst/>
            </a:prstGeom>
          </p:spPr>
          <p:txBody>
            <a:bodyPr lIns="50800" tIns="50800" rIns="50800" bIns="50800" rtlCol="0" anchor="ctr"/>
            <a:lstStyle/>
            <a:p>
              <a:pPr marL="0" lvl="1" indent="0" algn="ctr">
                <a:lnSpc>
                  <a:spcPts val="3706"/>
                </a:lnSpc>
                <a:spcBef>
                  <a:spcPct val="0"/>
                </a:spcBef>
              </a:pPr>
              <a:r>
                <a:rPr lang="en-US" sz="2288" dirty="0">
                  <a:solidFill>
                    <a:srgbClr val="FFFFFF"/>
                  </a:solidFill>
                  <a:latin typeface="Poppins Light"/>
                  <a:ea typeface="Poppins Light"/>
                  <a:cs typeface="Poppins Light"/>
                  <a:sym typeface="Poppins Light"/>
                </a:rPr>
                <a:t>Need for Reskilling &amp; Upskilling</a:t>
              </a:r>
            </a:p>
          </p:txBody>
        </p:sp>
      </p:grpSp>
      <p:grpSp>
        <p:nvGrpSpPr>
          <p:cNvPr id="16" name="Group 3">
            <a:extLst>
              <a:ext uri="{FF2B5EF4-FFF2-40B4-BE49-F238E27FC236}">
                <a16:creationId xmlns:a16="http://schemas.microsoft.com/office/drawing/2014/main" id="{7658E773-AC0B-B1E9-2158-973BEB3AB0B2}"/>
              </a:ext>
            </a:extLst>
          </p:cNvPr>
          <p:cNvGrpSpPr/>
          <p:nvPr/>
        </p:nvGrpSpPr>
        <p:grpSpPr>
          <a:xfrm>
            <a:off x="12772846" y="6480315"/>
            <a:ext cx="3324233" cy="2400048"/>
            <a:chOff x="672331" y="-95064"/>
            <a:chExt cx="713040" cy="283978"/>
          </a:xfrm>
        </p:grpSpPr>
        <p:sp>
          <p:nvSpPr>
            <p:cNvPr id="17" name="Freeform 4">
              <a:extLst>
                <a:ext uri="{FF2B5EF4-FFF2-40B4-BE49-F238E27FC236}">
                  <a16:creationId xmlns:a16="http://schemas.microsoft.com/office/drawing/2014/main" id="{33DFA13C-6DE4-A4DD-17F2-2C756428AC4C}"/>
                </a:ext>
              </a:extLst>
            </p:cNvPr>
            <p:cNvSpPr/>
            <p:nvPr/>
          </p:nvSpPr>
          <p:spPr>
            <a:xfrm>
              <a:off x="682508" y="-35296"/>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18" name="TextBox 5">
              <a:extLst>
                <a:ext uri="{FF2B5EF4-FFF2-40B4-BE49-F238E27FC236}">
                  <a16:creationId xmlns:a16="http://schemas.microsoft.com/office/drawing/2014/main" id="{11A07EE7-242B-BE81-FB6F-410DB985A585}"/>
                </a:ext>
              </a:extLst>
            </p:cNvPr>
            <p:cNvSpPr txBox="1"/>
            <p:nvPr/>
          </p:nvSpPr>
          <p:spPr>
            <a:xfrm>
              <a:off x="672331" y="-95064"/>
              <a:ext cx="702863" cy="283978"/>
            </a:xfrm>
            <a:prstGeom prst="rect">
              <a:avLst/>
            </a:prstGeom>
          </p:spPr>
          <p:txBody>
            <a:bodyPr lIns="50800" tIns="50800" rIns="50800" bIns="50800" rtlCol="0" anchor="ctr"/>
            <a:lstStyle/>
            <a:p>
              <a:pPr marL="0" lvl="1" indent="0" algn="ctr">
                <a:lnSpc>
                  <a:spcPts val="3706"/>
                </a:lnSpc>
                <a:spcBef>
                  <a:spcPct val="0"/>
                </a:spcBef>
              </a:pPr>
              <a:r>
                <a:rPr lang="en-US" sz="2288" dirty="0">
                  <a:solidFill>
                    <a:srgbClr val="FFFFFF"/>
                  </a:solidFill>
                  <a:latin typeface="Poppins Light"/>
                  <a:ea typeface="Poppins Light"/>
                  <a:cs typeface="Poppins Light"/>
                  <a:sym typeface="Poppins Light"/>
                </a:rPr>
                <a:t>Balancing Technology &amp; Humanity</a:t>
              </a:r>
            </a:p>
          </p:txBody>
        </p:sp>
      </p:grpSp>
      <p:grpSp>
        <p:nvGrpSpPr>
          <p:cNvPr id="25" name="Group 3">
            <a:extLst>
              <a:ext uri="{FF2B5EF4-FFF2-40B4-BE49-F238E27FC236}">
                <a16:creationId xmlns:a16="http://schemas.microsoft.com/office/drawing/2014/main" id="{2BE4F70A-D367-DB12-B7AA-9239F1EF6E32}"/>
              </a:ext>
            </a:extLst>
          </p:cNvPr>
          <p:cNvGrpSpPr/>
          <p:nvPr/>
        </p:nvGrpSpPr>
        <p:grpSpPr>
          <a:xfrm>
            <a:off x="8077013" y="6480315"/>
            <a:ext cx="3324233" cy="2400048"/>
            <a:chOff x="672331" y="-95064"/>
            <a:chExt cx="713040" cy="283978"/>
          </a:xfrm>
        </p:grpSpPr>
        <p:sp>
          <p:nvSpPr>
            <p:cNvPr id="26" name="Freeform 4">
              <a:extLst>
                <a:ext uri="{FF2B5EF4-FFF2-40B4-BE49-F238E27FC236}">
                  <a16:creationId xmlns:a16="http://schemas.microsoft.com/office/drawing/2014/main" id="{427126B6-3085-082C-A5EC-AB84EE49D7CC}"/>
                </a:ext>
              </a:extLst>
            </p:cNvPr>
            <p:cNvSpPr/>
            <p:nvPr/>
          </p:nvSpPr>
          <p:spPr>
            <a:xfrm>
              <a:off x="682508" y="-35296"/>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27" name="TextBox 5">
              <a:extLst>
                <a:ext uri="{FF2B5EF4-FFF2-40B4-BE49-F238E27FC236}">
                  <a16:creationId xmlns:a16="http://schemas.microsoft.com/office/drawing/2014/main" id="{DEAAAD64-F699-5E96-0991-D840C55BF96B}"/>
                </a:ext>
              </a:extLst>
            </p:cNvPr>
            <p:cNvSpPr txBox="1"/>
            <p:nvPr/>
          </p:nvSpPr>
          <p:spPr>
            <a:xfrm>
              <a:off x="672331" y="-95064"/>
              <a:ext cx="702863" cy="283978"/>
            </a:xfrm>
            <a:prstGeom prst="rect">
              <a:avLst/>
            </a:prstGeom>
          </p:spPr>
          <p:txBody>
            <a:bodyPr lIns="50800" tIns="50800" rIns="50800" bIns="50800" rtlCol="0" anchor="ctr"/>
            <a:lstStyle/>
            <a:p>
              <a:pPr marL="0" lvl="1" indent="0" algn="ctr">
                <a:lnSpc>
                  <a:spcPts val="3706"/>
                </a:lnSpc>
                <a:spcBef>
                  <a:spcPct val="0"/>
                </a:spcBef>
              </a:pPr>
              <a:r>
                <a:rPr lang="en-US" sz="2288" dirty="0">
                  <a:solidFill>
                    <a:srgbClr val="FFFFFF"/>
                  </a:solidFill>
                  <a:latin typeface="Poppins Light"/>
                  <a:ea typeface="Poppins Light"/>
                  <a:cs typeface="Poppins Light"/>
                  <a:sym typeface="Poppins Light"/>
                </a:rPr>
                <a:t>Ethical AI &amp; Decision-Making</a:t>
              </a:r>
            </a:p>
          </p:txBody>
        </p:sp>
      </p:grpSp>
    </p:spTree>
    <p:extLst>
      <p:ext uri="{BB962C8B-B14F-4D97-AF65-F5344CB8AC3E}">
        <p14:creationId xmlns:p14="http://schemas.microsoft.com/office/powerpoint/2010/main" val="4194865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B60EB">
                <a:alpha val="100000"/>
              </a:srgbClr>
            </a:gs>
            <a:gs pos="50000">
              <a:srgbClr val="5527F5">
                <a:alpha val="100000"/>
              </a:srgbClr>
            </a:gs>
            <a:gs pos="100000">
              <a:srgbClr val="131FA8">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94186" y="406589"/>
            <a:ext cx="7937973" cy="9510914"/>
            <a:chOff x="0" y="0"/>
            <a:chExt cx="8585708" cy="10287000"/>
          </a:xfrm>
        </p:grpSpPr>
        <p:sp>
          <p:nvSpPr>
            <p:cNvPr id="3" name="Freeform 3"/>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2"/>
              <a:stretch>
                <a:fillRect l="-39749" r="-39749"/>
              </a:stretch>
            </a:blipFill>
          </p:spPr>
        </p:sp>
      </p:grpSp>
      <p:sp>
        <p:nvSpPr>
          <p:cNvPr id="4" name="TextBox 4"/>
          <p:cNvSpPr txBox="1"/>
          <p:nvPr/>
        </p:nvSpPr>
        <p:spPr>
          <a:xfrm>
            <a:off x="8527914" y="1836493"/>
            <a:ext cx="9303265" cy="884858"/>
          </a:xfrm>
          <a:prstGeom prst="rect">
            <a:avLst/>
          </a:prstGeom>
        </p:spPr>
        <p:txBody>
          <a:bodyPr wrap="square" lIns="0" tIns="0" rIns="0" bIns="0" rtlCol="0" anchor="t">
            <a:spAutoFit/>
          </a:bodyPr>
          <a:lstStyle/>
          <a:p>
            <a:pPr marL="0" lvl="0" indent="0" algn="l">
              <a:lnSpc>
                <a:spcPts val="6934"/>
              </a:lnSpc>
              <a:spcBef>
                <a:spcPct val="0"/>
              </a:spcBef>
            </a:pPr>
            <a:r>
              <a:rPr lang="en-US" sz="9631" dirty="0">
                <a:solidFill>
                  <a:schemeClr val="bg1"/>
                </a:solidFill>
                <a:latin typeface="Computer Says No"/>
                <a:ea typeface="Computer Says No"/>
                <a:cs typeface="Computer Says No"/>
                <a:sym typeface="Computer Says No"/>
              </a:rPr>
              <a:t>Future Outlook </a:t>
            </a:r>
          </a:p>
        </p:txBody>
      </p:sp>
      <p:sp>
        <p:nvSpPr>
          <p:cNvPr id="5" name="TextBox 5"/>
          <p:cNvSpPr txBox="1"/>
          <p:nvPr/>
        </p:nvSpPr>
        <p:spPr>
          <a:xfrm>
            <a:off x="8527914" y="3369951"/>
            <a:ext cx="8223524" cy="3321422"/>
          </a:xfrm>
          <a:prstGeom prst="rect">
            <a:avLst/>
          </a:prstGeom>
        </p:spPr>
        <p:txBody>
          <a:bodyPr lIns="0" tIns="0" rIns="0" bIns="0" rtlCol="0" anchor="t">
            <a:spAutoFit/>
          </a:bodyPr>
          <a:lstStyle/>
          <a:p>
            <a:pPr algn="l">
              <a:lnSpc>
                <a:spcPts val="3729"/>
              </a:lnSpc>
            </a:pPr>
            <a:r>
              <a:rPr lang="en-US" sz="3200" dirty="0">
                <a:solidFill>
                  <a:srgbClr val="FFFFFF"/>
                </a:solidFill>
                <a:latin typeface="Poppins Light"/>
                <a:ea typeface="Poppins Light"/>
                <a:cs typeface="Poppins Light"/>
                <a:sym typeface="Poppins Light"/>
              </a:rPr>
              <a:t>Emerging Trends</a:t>
            </a:r>
            <a:endParaRPr lang="hu-HU" sz="3200" dirty="0">
              <a:solidFill>
                <a:srgbClr val="FFFFFF"/>
              </a:solidFill>
              <a:latin typeface="Poppins Light"/>
              <a:ea typeface="Poppins Light"/>
              <a:cs typeface="Poppins Light"/>
              <a:sym typeface="Poppins Light"/>
            </a:endParaRPr>
          </a:p>
          <a:p>
            <a:pPr algn="l">
              <a:lnSpc>
                <a:spcPts val="3729"/>
              </a:lnSpc>
            </a:pPr>
            <a:endParaRPr lang="hu-HU" sz="3200" dirty="0">
              <a:solidFill>
                <a:srgbClr val="FFFFFF"/>
              </a:solidFill>
              <a:latin typeface="Poppins Light"/>
              <a:ea typeface="Poppins Light"/>
              <a:cs typeface="Poppins Light"/>
              <a:sym typeface="Poppins Light"/>
            </a:endParaRPr>
          </a:p>
          <a:p>
            <a:pPr algn="l">
              <a:lnSpc>
                <a:spcPts val="3729"/>
              </a:lnSpc>
            </a:pPr>
            <a:endParaRPr lang="hu-HU" sz="3200" dirty="0">
              <a:solidFill>
                <a:srgbClr val="FFFFFF"/>
              </a:solidFill>
              <a:latin typeface="Poppins Light"/>
              <a:ea typeface="Poppins Light"/>
              <a:cs typeface="Poppins Light"/>
              <a:sym typeface="Poppins Light"/>
            </a:endParaRPr>
          </a:p>
          <a:p>
            <a:pPr algn="l">
              <a:lnSpc>
                <a:spcPts val="3729"/>
              </a:lnSpc>
            </a:pPr>
            <a:r>
              <a:rPr lang="en-US" sz="3200" dirty="0">
                <a:solidFill>
                  <a:srgbClr val="FFFFFF"/>
                </a:solidFill>
                <a:latin typeface="Poppins Light"/>
                <a:ea typeface="Poppins Light"/>
                <a:cs typeface="Poppins Light"/>
                <a:sym typeface="Poppins Light"/>
              </a:rPr>
              <a:t>Human-AI Collaboration</a:t>
            </a:r>
            <a:endParaRPr lang="hu-HU" sz="3200" dirty="0">
              <a:solidFill>
                <a:srgbClr val="FFFFFF"/>
              </a:solidFill>
              <a:latin typeface="Poppins Light"/>
              <a:ea typeface="Poppins Light"/>
              <a:cs typeface="Poppins Light"/>
              <a:sym typeface="Poppins Light"/>
            </a:endParaRPr>
          </a:p>
          <a:p>
            <a:pPr algn="l">
              <a:lnSpc>
                <a:spcPts val="3729"/>
              </a:lnSpc>
            </a:pPr>
            <a:endParaRPr lang="hu-HU" sz="3200" dirty="0">
              <a:solidFill>
                <a:srgbClr val="FFFFFF"/>
              </a:solidFill>
              <a:latin typeface="Poppins Light"/>
              <a:ea typeface="Poppins Light"/>
              <a:cs typeface="Poppins Light"/>
              <a:sym typeface="Poppins Light"/>
            </a:endParaRPr>
          </a:p>
          <a:p>
            <a:pPr algn="l">
              <a:lnSpc>
                <a:spcPts val="3729"/>
              </a:lnSpc>
            </a:pPr>
            <a:endParaRPr lang="hu-HU" sz="3200" dirty="0">
              <a:solidFill>
                <a:srgbClr val="FFFFFF"/>
              </a:solidFill>
              <a:latin typeface="Poppins Light"/>
              <a:ea typeface="Poppins Light"/>
              <a:cs typeface="Poppins Light"/>
              <a:sym typeface="Poppins Light"/>
            </a:endParaRPr>
          </a:p>
          <a:p>
            <a:pPr algn="l">
              <a:lnSpc>
                <a:spcPts val="3729"/>
              </a:lnSpc>
            </a:pPr>
            <a:r>
              <a:rPr lang="en-US" sz="3200" dirty="0">
                <a:solidFill>
                  <a:srgbClr val="FFFFFF"/>
                </a:solidFill>
                <a:latin typeface="Poppins Light"/>
                <a:ea typeface="Poppins Light"/>
                <a:cs typeface="Poppins Light"/>
                <a:sym typeface="Poppins Light"/>
              </a:rPr>
              <a:t>Policy &amp; Regulation</a:t>
            </a:r>
          </a:p>
        </p:txBody>
      </p:sp>
      <p:sp>
        <p:nvSpPr>
          <p:cNvPr id="6" name="Freeform 6"/>
          <p:cNvSpPr/>
          <p:nvPr/>
        </p:nvSpPr>
        <p:spPr>
          <a:xfrm>
            <a:off x="10571271" y="-3708211"/>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7" name="Freeform 7"/>
          <p:cNvSpPr/>
          <p:nvPr/>
        </p:nvSpPr>
        <p:spPr>
          <a:xfrm>
            <a:off x="10972800" y="-3895075"/>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8" name="Freeform 8"/>
          <p:cNvSpPr/>
          <p:nvPr/>
        </p:nvSpPr>
        <p:spPr>
          <a:xfrm rot="1825457">
            <a:off x="-1911821" y="9152427"/>
            <a:ext cx="9971383"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4"/>
            <a:stretch>
              <a:fillRect/>
            </a:stretch>
          </a:blipFill>
        </p:spPr>
      </p:sp>
      <p:sp>
        <p:nvSpPr>
          <p:cNvPr id="9" name="Freeform 7">
            <a:extLst>
              <a:ext uri="{FF2B5EF4-FFF2-40B4-BE49-F238E27FC236}">
                <a16:creationId xmlns:a16="http://schemas.microsoft.com/office/drawing/2014/main" id="{641E3946-4FB0-8D23-6F6B-6DF90D6569B5}"/>
              </a:ext>
            </a:extLst>
          </p:cNvPr>
          <p:cNvSpPr/>
          <p:nvPr/>
        </p:nvSpPr>
        <p:spPr>
          <a:xfrm flipH="1">
            <a:off x="13181392" y="4708253"/>
            <a:ext cx="7800381" cy="6821864"/>
          </a:xfrm>
          <a:custGeom>
            <a:avLst/>
            <a:gdLst/>
            <a:ahLst/>
            <a:cxnLst/>
            <a:rect l="l" t="t" r="r" b="b"/>
            <a:pathLst>
              <a:path w="7800381" h="6821864">
                <a:moveTo>
                  <a:pt x="0" y="0"/>
                </a:moveTo>
                <a:lnTo>
                  <a:pt x="7800382" y="0"/>
                </a:lnTo>
                <a:lnTo>
                  <a:pt x="7800382" y="6821864"/>
                </a:lnTo>
                <a:lnTo>
                  <a:pt x="0" y="6821864"/>
                </a:lnTo>
                <a:lnTo>
                  <a:pt x="0" y="0"/>
                </a:lnTo>
                <a:close/>
              </a:path>
            </a:pathLst>
          </a:custGeom>
          <a:blipFill>
            <a:blip r:embed="rId5"/>
            <a:stretch>
              <a:fillRect/>
            </a:stretch>
          </a:blipFill>
        </p:spPr>
        <p:txBody>
          <a:bodyPr/>
          <a:lstStyle/>
          <a:p>
            <a:endParaRPr lang="hu-HU" dirty="0"/>
          </a:p>
        </p:txBody>
      </p:sp>
      <p:sp>
        <p:nvSpPr>
          <p:cNvPr id="10" name="Freeform 7">
            <a:extLst>
              <a:ext uri="{FF2B5EF4-FFF2-40B4-BE49-F238E27FC236}">
                <a16:creationId xmlns:a16="http://schemas.microsoft.com/office/drawing/2014/main" id="{A29F4D97-9074-93BA-CAC0-C2BE19ADD6A0}"/>
              </a:ext>
            </a:extLst>
          </p:cNvPr>
          <p:cNvSpPr/>
          <p:nvPr/>
        </p:nvSpPr>
        <p:spPr>
          <a:xfrm rot="11151621">
            <a:off x="6155652" y="7297449"/>
            <a:ext cx="7800381" cy="6821864"/>
          </a:xfrm>
          <a:custGeom>
            <a:avLst/>
            <a:gdLst/>
            <a:ahLst/>
            <a:cxnLst/>
            <a:rect l="l" t="t" r="r" b="b"/>
            <a:pathLst>
              <a:path w="7800381" h="6821864">
                <a:moveTo>
                  <a:pt x="0" y="0"/>
                </a:moveTo>
                <a:lnTo>
                  <a:pt x="7800382" y="0"/>
                </a:lnTo>
                <a:lnTo>
                  <a:pt x="7800382" y="6821864"/>
                </a:lnTo>
                <a:lnTo>
                  <a:pt x="0" y="6821864"/>
                </a:lnTo>
                <a:lnTo>
                  <a:pt x="0" y="0"/>
                </a:lnTo>
                <a:close/>
              </a:path>
            </a:pathLst>
          </a:custGeom>
          <a:blipFill>
            <a:blip r:embed="rId5"/>
            <a:stretch>
              <a:fillRect/>
            </a:stretch>
          </a:blipFill>
        </p:spPr>
        <p:txBody>
          <a:bodyPr/>
          <a:lstStyle/>
          <a:p>
            <a:endParaRPr lang="hu-H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EA17-6D6F-A07C-8832-26323E0A49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B1AEA3-8BAF-A55A-561F-3DECEE8E70B1}"/>
              </a:ext>
            </a:extLst>
          </p:cNvPr>
          <p:cNvSpPr/>
          <p:nvPr/>
        </p:nvSpPr>
        <p:spPr>
          <a:xfrm>
            <a:off x="-1" y="0"/>
            <a:ext cx="18281073"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3916" b="-86898"/>
            </a:stretch>
          </a:blipFill>
        </p:spPr>
      </p:sp>
      <p:sp>
        <p:nvSpPr>
          <p:cNvPr id="7" name="Freeform 7">
            <a:extLst>
              <a:ext uri="{FF2B5EF4-FFF2-40B4-BE49-F238E27FC236}">
                <a16:creationId xmlns:a16="http://schemas.microsoft.com/office/drawing/2014/main" id="{4BC9351B-5A1F-8E90-AF92-275467BBF72A}"/>
              </a:ext>
            </a:extLst>
          </p:cNvPr>
          <p:cNvSpPr/>
          <p:nvPr/>
        </p:nvSpPr>
        <p:spPr>
          <a:xfrm flipH="1">
            <a:off x="-2868653" y="5039568"/>
            <a:ext cx="7800381" cy="6821864"/>
          </a:xfrm>
          <a:custGeom>
            <a:avLst/>
            <a:gdLst/>
            <a:ahLst/>
            <a:cxnLst/>
            <a:rect l="l" t="t" r="r" b="b"/>
            <a:pathLst>
              <a:path w="7800381" h="6821864">
                <a:moveTo>
                  <a:pt x="0" y="0"/>
                </a:moveTo>
                <a:lnTo>
                  <a:pt x="7800382" y="0"/>
                </a:lnTo>
                <a:lnTo>
                  <a:pt x="7800382" y="6821864"/>
                </a:lnTo>
                <a:lnTo>
                  <a:pt x="0" y="6821864"/>
                </a:lnTo>
                <a:lnTo>
                  <a:pt x="0" y="0"/>
                </a:lnTo>
                <a:close/>
              </a:path>
            </a:pathLst>
          </a:custGeom>
          <a:blipFill>
            <a:blip r:embed="rId4"/>
            <a:stretch>
              <a:fillRect/>
            </a:stretch>
          </a:blipFill>
        </p:spPr>
        <p:txBody>
          <a:bodyPr/>
          <a:lstStyle/>
          <a:p>
            <a:endParaRPr lang="hu-HU" dirty="0"/>
          </a:p>
        </p:txBody>
      </p:sp>
      <p:sp>
        <p:nvSpPr>
          <p:cNvPr id="8" name="TextBox 8">
            <a:extLst>
              <a:ext uri="{FF2B5EF4-FFF2-40B4-BE49-F238E27FC236}">
                <a16:creationId xmlns:a16="http://schemas.microsoft.com/office/drawing/2014/main" id="{0935E578-58DB-08B7-21A5-2896B64F5773}"/>
              </a:ext>
            </a:extLst>
          </p:cNvPr>
          <p:cNvSpPr txBox="1"/>
          <p:nvPr/>
        </p:nvSpPr>
        <p:spPr>
          <a:xfrm>
            <a:off x="4931728" y="6571427"/>
            <a:ext cx="5646292" cy="612988"/>
          </a:xfrm>
          <a:prstGeom prst="rect">
            <a:avLst/>
          </a:prstGeom>
        </p:spPr>
        <p:txBody>
          <a:bodyPr lIns="0" tIns="0" rIns="0" bIns="0" rtlCol="0" anchor="t">
            <a:spAutoFit/>
          </a:bodyPr>
          <a:lstStyle/>
          <a:p>
            <a:pPr lvl="0">
              <a:lnSpc>
                <a:spcPts val="4458"/>
              </a:lnSpc>
              <a:spcBef>
                <a:spcPct val="0"/>
              </a:spcBef>
            </a:pPr>
            <a:r>
              <a:rPr lang="en-US" sz="8000" dirty="0">
                <a:solidFill>
                  <a:schemeClr val="bg1"/>
                </a:solidFill>
                <a:latin typeface="Computer Says No"/>
                <a:ea typeface="Computer Says No"/>
                <a:cs typeface="Computer Says No"/>
                <a:sym typeface="Computer Says No"/>
              </a:rPr>
              <a:t>Key Takeaways</a:t>
            </a:r>
          </a:p>
        </p:txBody>
      </p:sp>
      <p:sp>
        <p:nvSpPr>
          <p:cNvPr id="10" name="TextBox 10">
            <a:extLst>
              <a:ext uri="{FF2B5EF4-FFF2-40B4-BE49-F238E27FC236}">
                <a16:creationId xmlns:a16="http://schemas.microsoft.com/office/drawing/2014/main" id="{F5805FB1-36FB-CB24-8E3A-2702FACE746E}"/>
              </a:ext>
            </a:extLst>
          </p:cNvPr>
          <p:cNvSpPr txBox="1"/>
          <p:nvPr/>
        </p:nvSpPr>
        <p:spPr>
          <a:xfrm>
            <a:off x="11811000" y="6511761"/>
            <a:ext cx="5706507" cy="612988"/>
          </a:xfrm>
          <a:prstGeom prst="rect">
            <a:avLst/>
          </a:prstGeom>
        </p:spPr>
        <p:txBody>
          <a:bodyPr lIns="0" tIns="0" rIns="0" bIns="0" rtlCol="0" anchor="t">
            <a:spAutoFit/>
          </a:bodyPr>
          <a:lstStyle/>
          <a:p>
            <a:pPr lvl="0">
              <a:lnSpc>
                <a:spcPts val="4458"/>
              </a:lnSpc>
              <a:spcBef>
                <a:spcPct val="0"/>
              </a:spcBef>
            </a:pPr>
            <a:r>
              <a:rPr lang="en-US" sz="8000" dirty="0">
                <a:solidFill>
                  <a:schemeClr val="bg1"/>
                </a:solidFill>
                <a:latin typeface="Computer Says No"/>
                <a:ea typeface="Computer Says No"/>
                <a:cs typeface="Computer Says No"/>
                <a:sym typeface="Computer Says No"/>
              </a:rPr>
              <a:t>Open Discussion</a:t>
            </a:r>
          </a:p>
        </p:txBody>
      </p:sp>
      <p:grpSp>
        <p:nvGrpSpPr>
          <p:cNvPr id="9" name="Csoportba foglalás 8">
            <a:extLst>
              <a:ext uri="{FF2B5EF4-FFF2-40B4-BE49-F238E27FC236}">
                <a16:creationId xmlns:a16="http://schemas.microsoft.com/office/drawing/2014/main" id="{33E19DA5-EA91-35BF-2502-C640A10F286C}"/>
              </a:ext>
            </a:extLst>
          </p:cNvPr>
          <p:cNvGrpSpPr/>
          <p:nvPr/>
        </p:nvGrpSpPr>
        <p:grpSpPr>
          <a:xfrm>
            <a:off x="5048312" y="1906284"/>
            <a:ext cx="3497870" cy="3497870"/>
            <a:chOff x="7142882" y="2431111"/>
            <a:chExt cx="3497870" cy="3497870"/>
          </a:xfrm>
        </p:grpSpPr>
        <p:sp>
          <p:nvSpPr>
            <p:cNvPr id="3" name="Freeform 3">
              <a:extLst>
                <a:ext uri="{FF2B5EF4-FFF2-40B4-BE49-F238E27FC236}">
                  <a16:creationId xmlns:a16="http://schemas.microsoft.com/office/drawing/2014/main" id="{69EE06F8-AD5D-F0FF-7763-342543733F26}"/>
                </a:ext>
              </a:extLst>
            </p:cNvPr>
            <p:cNvSpPr/>
            <p:nvPr/>
          </p:nvSpPr>
          <p:spPr>
            <a:xfrm>
              <a:off x="7142882" y="2431111"/>
              <a:ext cx="3497870" cy="3497870"/>
            </a:xfrm>
            <a:custGeom>
              <a:avLst/>
              <a:gdLst/>
              <a:ahLst/>
              <a:cxnLst/>
              <a:rect l="l" t="t" r="r" b="b"/>
              <a:pathLst>
                <a:path w="3497870" h="3497870">
                  <a:moveTo>
                    <a:pt x="0" y="0"/>
                  </a:moveTo>
                  <a:lnTo>
                    <a:pt x="3497870" y="0"/>
                  </a:lnTo>
                  <a:lnTo>
                    <a:pt x="3497870" y="3497870"/>
                  </a:lnTo>
                  <a:lnTo>
                    <a:pt x="0" y="3497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a:extLst>
                <a:ext uri="{FF2B5EF4-FFF2-40B4-BE49-F238E27FC236}">
                  <a16:creationId xmlns:a16="http://schemas.microsoft.com/office/drawing/2014/main" id="{12C6AD26-CC5A-B80B-C834-A186EDA6D611}"/>
                </a:ext>
              </a:extLst>
            </p:cNvPr>
            <p:cNvSpPr txBox="1"/>
            <p:nvPr/>
          </p:nvSpPr>
          <p:spPr>
            <a:xfrm>
              <a:off x="8382000" y="3788092"/>
              <a:ext cx="1019633" cy="1355408"/>
            </a:xfrm>
            <a:prstGeom prst="rect">
              <a:avLst/>
            </a:prstGeom>
          </p:spPr>
          <p:txBody>
            <a:bodyPr lIns="0" tIns="0" rIns="0" bIns="0" rtlCol="0" anchor="t">
              <a:spAutoFit/>
            </a:bodyPr>
            <a:lstStyle/>
            <a:p>
              <a:pPr marL="0" lvl="0" indent="0" algn="ctr">
                <a:lnSpc>
                  <a:spcPts val="9146"/>
                </a:lnSpc>
                <a:spcBef>
                  <a:spcPct val="0"/>
                </a:spcBef>
              </a:pPr>
              <a:r>
                <a:rPr lang="en-US" sz="12703" dirty="0">
                  <a:solidFill>
                    <a:srgbClr val="6866E1"/>
                  </a:solidFill>
                  <a:latin typeface="Computer Says No"/>
                  <a:ea typeface="Computer Says No"/>
                  <a:cs typeface="Computer Says No"/>
                  <a:sym typeface="Computer Says No"/>
                </a:rPr>
                <a:t>01</a:t>
              </a:r>
            </a:p>
          </p:txBody>
        </p:sp>
      </p:grpSp>
      <p:grpSp>
        <p:nvGrpSpPr>
          <p:cNvPr id="15" name="Csoportba foglalás 14">
            <a:extLst>
              <a:ext uri="{FF2B5EF4-FFF2-40B4-BE49-F238E27FC236}">
                <a16:creationId xmlns:a16="http://schemas.microsoft.com/office/drawing/2014/main" id="{74EA0227-084B-0B8D-5748-C780FF8A57AA}"/>
              </a:ext>
            </a:extLst>
          </p:cNvPr>
          <p:cNvGrpSpPr/>
          <p:nvPr/>
        </p:nvGrpSpPr>
        <p:grpSpPr>
          <a:xfrm>
            <a:off x="12160637" y="1906284"/>
            <a:ext cx="3497870" cy="3497870"/>
            <a:chOff x="9026258" y="4343038"/>
            <a:chExt cx="3497870" cy="3497870"/>
          </a:xfrm>
        </p:grpSpPr>
        <p:sp>
          <p:nvSpPr>
            <p:cNvPr id="4" name="Freeform 4">
              <a:extLst>
                <a:ext uri="{FF2B5EF4-FFF2-40B4-BE49-F238E27FC236}">
                  <a16:creationId xmlns:a16="http://schemas.microsoft.com/office/drawing/2014/main" id="{8138C702-55C2-F990-563D-37B3A14A34BC}"/>
                </a:ext>
              </a:extLst>
            </p:cNvPr>
            <p:cNvSpPr/>
            <p:nvPr/>
          </p:nvSpPr>
          <p:spPr>
            <a:xfrm>
              <a:off x="9026258" y="4343038"/>
              <a:ext cx="3497870" cy="3497870"/>
            </a:xfrm>
            <a:custGeom>
              <a:avLst/>
              <a:gdLst/>
              <a:ahLst/>
              <a:cxnLst/>
              <a:rect l="l" t="t" r="r" b="b"/>
              <a:pathLst>
                <a:path w="3497870" h="3497870">
                  <a:moveTo>
                    <a:pt x="0" y="0"/>
                  </a:moveTo>
                  <a:lnTo>
                    <a:pt x="3497870" y="0"/>
                  </a:lnTo>
                  <a:lnTo>
                    <a:pt x="3497870" y="3497870"/>
                  </a:lnTo>
                  <a:lnTo>
                    <a:pt x="0" y="3497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a:extLst>
                <a:ext uri="{FF2B5EF4-FFF2-40B4-BE49-F238E27FC236}">
                  <a16:creationId xmlns:a16="http://schemas.microsoft.com/office/drawing/2014/main" id="{0755BB39-A7D9-97CB-51D4-9868D834C9C8}"/>
                </a:ext>
              </a:extLst>
            </p:cNvPr>
            <p:cNvSpPr txBox="1"/>
            <p:nvPr/>
          </p:nvSpPr>
          <p:spPr>
            <a:xfrm>
              <a:off x="10265377" y="5757139"/>
              <a:ext cx="1019633" cy="1355408"/>
            </a:xfrm>
            <a:prstGeom prst="rect">
              <a:avLst/>
            </a:prstGeom>
          </p:spPr>
          <p:txBody>
            <a:bodyPr lIns="0" tIns="0" rIns="0" bIns="0" rtlCol="0" anchor="t">
              <a:spAutoFit/>
            </a:bodyPr>
            <a:lstStyle/>
            <a:p>
              <a:pPr marL="0" lvl="0" indent="0" algn="ctr">
                <a:lnSpc>
                  <a:spcPts val="9146"/>
                </a:lnSpc>
                <a:spcBef>
                  <a:spcPct val="0"/>
                </a:spcBef>
              </a:pPr>
              <a:r>
                <a:rPr lang="en-US" sz="12703">
                  <a:solidFill>
                    <a:srgbClr val="6866E1"/>
                  </a:solidFill>
                  <a:latin typeface="Computer Says No"/>
                  <a:ea typeface="Computer Says No"/>
                  <a:cs typeface="Computer Says No"/>
                  <a:sym typeface="Computer Says No"/>
                </a:rPr>
                <a:t>02</a:t>
              </a:r>
            </a:p>
          </p:txBody>
        </p:sp>
      </p:grpSp>
      <p:sp>
        <p:nvSpPr>
          <p:cNvPr id="22" name="TextBox 5">
            <a:extLst>
              <a:ext uri="{FF2B5EF4-FFF2-40B4-BE49-F238E27FC236}">
                <a16:creationId xmlns:a16="http://schemas.microsoft.com/office/drawing/2014/main" id="{B1700FBE-773B-969C-DDA0-DA9DEC37F448}"/>
              </a:ext>
            </a:extLst>
          </p:cNvPr>
          <p:cNvSpPr txBox="1"/>
          <p:nvPr/>
        </p:nvSpPr>
        <p:spPr>
          <a:xfrm>
            <a:off x="4213299" y="601720"/>
            <a:ext cx="10817530" cy="987450"/>
          </a:xfrm>
          <a:prstGeom prst="rect">
            <a:avLst/>
          </a:prstGeom>
        </p:spPr>
        <p:txBody>
          <a:bodyPr wrap="square" lIns="0" tIns="0" rIns="0" bIns="0" rtlCol="0" anchor="t">
            <a:spAutoFit/>
          </a:bodyPr>
          <a:lstStyle/>
          <a:p>
            <a:pPr lvl="0" algn="ctr">
              <a:lnSpc>
                <a:spcPts val="7693"/>
              </a:lnSpc>
              <a:spcBef>
                <a:spcPct val="0"/>
              </a:spcBef>
            </a:pPr>
            <a:r>
              <a:rPr lang="en-US" sz="10686" dirty="0">
                <a:solidFill>
                  <a:schemeClr val="bg1"/>
                </a:solidFill>
                <a:latin typeface="Computer Says No"/>
                <a:ea typeface="Computer Says No"/>
                <a:cs typeface="Computer Says No"/>
                <a:sym typeface="Computer Says No"/>
              </a:rPr>
              <a:t>Conclusion &amp; Discussion </a:t>
            </a:r>
          </a:p>
        </p:txBody>
      </p:sp>
      <p:sp>
        <p:nvSpPr>
          <p:cNvPr id="25" name="Freeform 7">
            <a:extLst>
              <a:ext uri="{FF2B5EF4-FFF2-40B4-BE49-F238E27FC236}">
                <a16:creationId xmlns:a16="http://schemas.microsoft.com/office/drawing/2014/main" id="{090D1731-F3E9-04DE-1F6A-43BFA773F11C}"/>
              </a:ext>
            </a:extLst>
          </p:cNvPr>
          <p:cNvSpPr/>
          <p:nvPr/>
        </p:nvSpPr>
        <p:spPr>
          <a:xfrm rot="11151621">
            <a:off x="-3610306" y="-2151635"/>
            <a:ext cx="7800381" cy="6821864"/>
          </a:xfrm>
          <a:custGeom>
            <a:avLst/>
            <a:gdLst/>
            <a:ahLst/>
            <a:cxnLst/>
            <a:rect l="l" t="t" r="r" b="b"/>
            <a:pathLst>
              <a:path w="7800381" h="6821864">
                <a:moveTo>
                  <a:pt x="0" y="0"/>
                </a:moveTo>
                <a:lnTo>
                  <a:pt x="7800382" y="0"/>
                </a:lnTo>
                <a:lnTo>
                  <a:pt x="7800382" y="6821864"/>
                </a:lnTo>
                <a:lnTo>
                  <a:pt x="0" y="6821864"/>
                </a:lnTo>
                <a:lnTo>
                  <a:pt x="0" y="0"/>
                </a:lnTo>
                <a:close/>
              </a:path>
            </a:pathLst>
          </a:custGeom>
          <a:blipFill>
            <a:blip r:embed="rId4"/>
            <a:stretch>
              <a:fillRect/>
            </a:stretch>
          </a:blipFill>
        </p:spPr>
        <p:txBody>
          <a:bodyPr/>
          <a:lstStyle/>
          <a:p>
            <a:endParaRPr lang="hu-HU" dirty="0"/>
          </a:p>
        </p:txBody>
      </p:sp>
      <p:sp>
        <p:nvSpPr>
          <p:cNvPr id="17" name="Freeform 13">
            <a:extLst>
              <a:ext uri="{FF2B5EF4-FFF2-40B4-BE49-F238E27FC236}">
                <a16:creationId xmlns:a16="http://schemas.microsoft.com/office/drawing/2014/main" id="{AACE184C-CF69-C51F-04B9-C110F64BEBC7}"/>
              </a:ext>
            </a:extLst>
          </p:cNvPr>
          <p:cNvSpPr/>
          <p:nvPr/>
        </p:nvSpPr>
        <p:spPr>
          <a:xfrm>
            <a:off x="6336541" y="7636754"/>
            <a:ext cx="1421342" cy="1627491"/>
          </a:xfrm>
          <a:custGeom>
            <a:avLst/>
            <a:gdLst/>
            <a:ahLst/>
            <a:cxnLst/>
            <a:rect l="l" t="t" r="r" b="b"/>
            <a:pathLst>
              <a:path w="1421342" h="1627491">
                <a:moveTo>
                  <a:pt x="0" y="0"/>
                </a:moveTo>
                <a:lnTo>
                  <a:pt x="1421342" y="0"/>
                </a:lnTo>
                <a:lnTo>
                  <a:pt x="1421342" y="1627491"/>
                </a:lnTo>
                <a:lnTo>
                  <a:pt x="0" y="1627491"/>
                </a:lnTo>
                <a:lnTo>
                  <a:pt x="0" y="0"/>
                </a:lnTo>
                <a:close/>
              </a:path>
            </a:pathLst>
          </a:custGeom>
          <a:blipFill>
            <a:blip r:embed="rId7"/>
            <a:stretch>
              <a:fillRect/>
            </a:stretch>
          </a:blipFill>
        </p:spPr>
      </p:sp>
      <p:sp>
        <p:nvSpPr>
          <p:cNvPr id="20" name="Freeform 12">
            <a:extLst>
              <a:ext uri="{FF2B5EF4-FFF2-40B4-BE49-F238E27FC236}">
                <a16:creationId xmlns:a16="http://schemas.microsoft.com/office/drawing/2014/main" id="{F56301A0-2531-048F-3B79-32D2200068F3}"/>
              </a:ext>
            </a:extLst>
          </p:cNvPr>
          <p:cNvSpPr/>
          <p:nvPr/>
        </p:nvSpPr>
        <p:spPr>
          <a:xfrm flipH="1">
            <a:off x="13545222" y="7636754"/>
            <a:ext cx="1485607" cy="1627491"/>
          </a:xfrm>
          <a:custGeom>
            <a:avLst/>
            <a:gdLst/>
            <a:ahLst/>
            <a:cxnLst/>
            <a:rect l="l" t="t" r="r" b="b"/>
            <a:pathLst>
              <a:path w="1485607" h="1627491">
                <a:moveTo>
                  <a:pt x="0" y="0"/>
                </a:moveTo>
                <a:lnTo>
                  <a:pt x="1485607" y="0"/>
                </a:lnTo>
                <a:lnTo>
                  <a:pt x="1485607" y="1627491"/>
                </a:lnTo>
                <a:lnTo>
                  <a:pt x="0" y="1627491"/>
                </a:lnTo>
                <a:lnTo>
                  <a:pt x="0" y="0"/>
                </a:lnTo>
                <a:close/>
              </a:path>
            </a:pathLst>
          </a:custGeom>
          <a:blipFill>
            <a:blip r:embed="rId8"/>
            <a:stretch>
              <a:fillRect/>
            </a:stretch>
          </a:blipFill>
        </p:spPr>
      </p:sp>
    </p:spTree>
    <p:extLst>
      <p:ext uri="{BB962C8B-B14F-4D97-AF65-F5344CB8AC3E}">
        <p14:creationId xmlns:p14="http://schemas.microsoft.com/office/powerpoint/2010/main" val="1411396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AutoShape 2"/>
          <p:cNvSpPr/>
          <p:nvPr/>
        </p:nvSpPr>
        <p:spPr>
          <a:xfrm>
            <a:off x="5764344" y="5958420"/>
            <a:ext cx="0" cy="5145633"/>
          </a:xfrm>
          <a:prstGeom prst="line">
            <a:avLst/>
          </a:prstGeom>
          <a:ln w="38100" cap="flat">
            <a:solidFill>
              <a:srgbClr val="FFFFFF"/>
            </a:solidFill>
            <a:prstDash val="solid"/>
            <a:headEnd type="none" w="sm" len="sm"/>
            <a:tailEnd type="none" w="sm" len="sm"/>
          </a:ln>
        </p:spPr>
      </p:sp>
      <p:sp>
        <p:nvSpPr>
          <p:cNvPr id="3" name="AutoShape 3"/>
          <p:cNvSpPr/>
          <p:nvPr/>
        </p:nvSpPr>
        <p:spPr>
          <a:xfrm>
            <a:off x="5802444" y="-2572817"/>
            <a:ext cx="0" cy="5145633"/>
          </a:xfrm>
          <a:prstGeom prst="line">
            <a:avLst/>
          </a:prstGeom>
          <a:ln w="38100" cap="flat">
            <a:solidFill>
              <a:srgbClr val="FFFFFF"/>
            </a:solidFill>
            <a:prstDash val="solid"/>
            <a:headEnd type="none" w="sm" len="sm"/>
            <a:tailEnd type="none" w="sm" len="sm"/>
          </a:ln>
        </p:spPr>
      </p:sp>
      <p:sp>
        <p:nvSpPr>
          <p:cNvPr id="4" name="Freeform 4"/>
          <p:cNvSpPr/>
          <p:nvPr/>
        </p:nvSpPr>
        <p:spPr>
          <a:xfrm>
            <a:off x="8377897" y="-5779144"/>
            <a:ext cx="14635371" cy="12033527"/>
          </a:xfrm>
          <a:custGeom>
            <a:avLst/>
            <a:gdLst/>
            <a:ahLst/>
            <a:cxnLst/>
            <a:rect l="l" t="t" r="r" b="b"/>
            <a:pathLst>
              <a:path w="14635371" h="12033527">
                <a:moveTo>
                  <a:pt x="0" y="0"/>
                </a:moveTo>
                <a:lnTo>
                  <a:pt x="14635371" y="0"/>
                </a:lnTo>
                <a:lnTo>
                  <a:pt x="14635371" y="12033528"/>
                </a:lnTo>
                <a:lnTo>
                  <a:pt x="0" y="12033528"/>
                </a:lnTo>
                <a:lnTo>
                  <a:pt x="0" y="0"/>
                </a:lnTo>
                <a:close/>
              </a:path>
            </a:pathLst>
          </a:custGeom>
          <a:blipFill>
            <a:blip r:embed="rId2"/>
            <a:stretch>
              <a:fillRect/>
            </a:stretch>
          </a:blipFill>
        </p:spPr>
      </p:sp>
      <p:sp>
        <p:nvSpPr>
          <p:cNvPr id="5" name="Freeform 5"/>
          <p:cNvSpPr/>
          <p:nvPr/>
        </p:nvSpPr>
        <p:spPr>
          <a:xfrm>
            <a:off x="-1995996" y="5507733"/>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2"/>
            <a:stretch>
              <a:fillRect/>
            </a:stretch>
          </a:blipFill>
        </p:spPr>
      </p:sp>
      <p:sp>
        <p:nvSpPr>
          <p:cNvPr id="6" name="TextBox 6"/>
          <p:cNvSpPr txBox="1"/>
          <p:nvPr/>
        </p:nvSpPr>
        <p:spPr>
          <a:xfrm>
            <a:off x="1619702" y="2582224"/>
            <a:ext cx="7747874" cy="2963247"/>
          </a:xfrm>
          <a:prstGeom prst="rect">
            <a:avLst/>
          </a:prstGeom>
        </p:spPr>
        <p:txBody>
          <a:bodyPr lIns="0" tIns="0" rIns="0" bIns="0" rtlCol="0" anchor="t">
            <a:spAutoFit/>
          </a:bodyPr>
          <a:lstStyle/>
          <a:p>
            <a:pPr marL="0" lvl="0" indent="0" algn="ctr">
              <a:lnSpc>
                <a:spcPts val="26366"/>
              </a:lnSpc>
            </a:pPr>
            <a:r>
              <a:rPr lang="en-US" sz="18833" dirty="0">
                <a:solidFill>
                  <a:schemeClr val="bg1"/>
                </a:solidFill>
                <a:latin typeface="Computer Says No"/>
                <a:ea typeface="Computer Says No"/>
                <a:cs typeface="Computer Says No"/>
                <a:sym typeface="Computer Says No"/>
              </a:rPr>
              <a:t>THANK YOU!</a:t>
            </a:r>
          </a:p>
        </p:txBody>
      </p:sp>
      <p:sp>
        <p:nvSpPr>
          <p:cNvPr id="7" name="Freeform 7"/>
          <p:cNvSpPr/>
          <p:nvPr/>
        </p:nvSpPr>
        <p:spPr>
          <a:xfrm>
            <a:off x="-1995996" y="7317810"/>
            <a:ext cx="6049393" cy="5290528"/>
          </a:xfrm>
          <a:custGeom>
            <a:avLst/>
            <a:gdLst/>
            <a:ahLst/>
            <a:cxnLst/>
            <a:rect l="l" t="t" r="r" b="b"/>
            <a:pathLst>
              <a:path w="6049393" h="5290528">
                <a:moveTo>
                  <a:pt x="0" y="0"/>
                </a:moveTo>
                <a:lnTo>
                  <a:pt x="6049392" y="0"/>
                </a:lnTo>
                <a:lnTo>
                  <a:pt x="6049392" y="5290527"/>
                </a:lnTo>
                <a:lnTo>
                  <a:pt x="0" y="5290527"/>
                </a:lnTo>
                <a:lnTo>
                  <a:pt x="0" y="0"/>
                </a:lnTo>
                <a:close/>
              </a:path>
            </a:pathLst>
          </a:custGeom>
          <a:blipFill>
            <a:blip r:embed="rId3"/>
            <a:stretch>
              <a:fillRect/>
            </a:stretch>
          </a:blipFill>
        </p:spPr>
      </p:sp>
      <p:sp>
        <p:nvSpPr>
          <p:cNvPr id="8" name="Freeform 8"/>
          <p:cNvSpPr/>
          <p:nvPr/>
        </p:nvSpPr>
        <p:spPr>
          <a:xfrm>
            <a:off x="14771515" y="-3149182"/>
            <a:ext cx="6049393" cy="5290528"/>
          </a:xfrm>
          <a:custGeom>
            <a:avLst/>
            <a:gdLst/>
            <a:ahLst/>
            <a:cxnLst/>
            <a:rect l="l" t="t" r="r" b="b"/>
            <a:pathLst>
              <a:path w="6049393" h="5290528">
                <a:moveTo>
                  <a:pt x="0" y="0"/>
                </a:moveTo>
                <a:lnTo>
                  <a:pt x="6049392" y="0"/>
                </a:lnTo>
                <a:lnTo>
                  <a:pt x="6049392" y="5290527"/>
                </a:lnTo>
                <a:lnTo>
                  <a:pt x="0" y="5290527"/>
                </a:lnTo>
                <a:lnTo>
                  <a:pt x="0" y="0"/>
                </a:lnTo>
                <a:close/>
              </a:path>
            </a:pathLst>
          </a:custGeom>
          <a:blipFill>
            <a:blip r:embed="rId3"/>
            <a:stretch>
              <a:fillRect/>
            </a:stretch>
          </a:blipFill>
        </p:spPr>
      </p:sp>
      <p:sp>
        <p:nvSpPr>
          <p:cNvPr id="9" name="Freeform 9"/>
          <p:cNvSpPr/>
          <p:nvPr/>
        </p:nvSpPr>
        <p:spPr>
          <a:xfrm rot="-706557">
            <a:off x="13859100" y="1432047"/>
            <a:ext cx="4433872" cy="4665492"/>
          </a:xfrm>
          <a:custGeom>
            <a:avLst/>
            <a:gdLst/>
            <a:ahLst/>
            <a:cxnLst/>
            <a:rect l="l" t="t" r="r" b="b"/>
            <a:pathLst>
              <a:path w="4433872" h="4665492">
                <a:moveTo>
                  <a:pt x="0" y="0"/>
                </a:moveTo>
                <a:lnTo>
                  <a:pt x="4433873" y="0"/>
                </a:lnTo>
                <a:lnTo>
                  <a:pt x="4433873" y="4665493"/>
                </a:lnTo>
                <a:lnTo>
                  <a:pt x="0" y="4665493"/>
                </a:lnTo>
                <a:lnTo>
                  <a:pt x="0" y="0"/>
                </a:lnTo>
                <a:close/>
              </a:path>
            </a:pathLst>
          </a:custGeom>
          <a:blipFill>
            <a:blip r:embed="rId4"/>
            <a:stretch>
              <a:fillRect/>
            </a:stretch>
          </a:blipFill>
        </p:spPr>
      </p:sp>
      <p:sp>
        <p:nvSpPr>
          <p:cNvPr id="10" name="Freeform 10"/>
          <p:cNvSpPr/>
          <p:nvPr/>
        </p:nvSpPr>
        <p:spPr>
          <a:xfrm>
            <a:off x="8377897" y="2433562"/>
            <a:ext cx="8117004" cy="7049716"/>
          </a:xfrm>
          <a:custGeom>
            <a:avLst/>
            <a:gdLst/>
            <a:ahLst/>
            <a:cxnLst/>
            <a:rect l="l" t="t" r="r" b="b"/>
            <a:pathLst>
              <a:path w="8117004" h="7049716">
                <a:moveTo>
                  <a:pt x="0" y="0"/>
                </a:moveTo>
                <a:lnTo>
                  <a:pt x="8117004" y="0"/>
                </a:lnTo>
                <a:lnTo>
                  <a:pt x="8117004" y="7049716"/>
                </a:lnTo>
                <a:lnTo>
                  <a:pt x="0" y="7049716"/>
                </a:lnTo>
                <a:lnTo>
                  <a:pt x="0" y="0"/>
                </a:lnTo>
                <a:close/>
              </a:path>
            </a:pathLst>
          </a:custGeom>
          <a:blipFill>
            <a:blip r:embed="rId5"/>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 y="0"/>
            <a:ext cx="18281073"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916" b="-86898"/>
            </a:stretch>
          </a:blipFill>
        </p:spPr>
      </p:sp>
      <p:sp>
        <p:nvSpPr>
          <p:cNvPr id="3" name="Freeform 3"/>
          <p:cNvSpPr/>
          <p:nvPr/>
        </p:nvSpPr>
        <p:spPr>
          <a:xfrm>
            <a:off x="7142882" y="2431111"/>
            <a:ext cx="3497870" cy="3497870"/>
          </a:xfrm>
          <a:custGeom>
            <a:avLst/>
            <a:gdLst/>
            <a:ahLst/>
            <a:cxnLst/>
            <a:rect l="l" t="t" r="r" b="b"/>
            <a:pathLst>
              <a:path w="3497870" h="3497870">
                <a:moveTo>
                  <a:pt x="0" y="0"/>
                </a:moveTo>
                <a:lnTo>
                  <a:pt x="3497870" y="0"/>
                </a:lnTo>
                <a:lnTo>
                  <a:pt x="3497870" y="3497870"/>
                </a:lnTo>
                <a:lnTo>
                  <a:pt x="0" y="3497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026258" y="4343038"/>
            <a:ext cx="3497870" cy="3497870"/>
          </a:xfrm>
          <a:custGeom>
            <a:avLst/>
            <a:gdLst/>
            <a:ahLst/>
            <a:cxnLst/>
            <a:rect l="l" t="t" r="r" b="b"/>
            <a:pathLst>
              <a:path w="3497870" h="3497870">
                <a:moveTo>
                  <a:pt x="0" y="0"/>
                </a:moveTo>
                <a:lnTo>
                  <a:pt x="3497870" y="0"/>
                </a:lnTo>
                <a:lnTo>
                  <a:pt x="3497870" y="3497870"/>
                </a:lnTo>
                <a:lnTo>
                  <a:pt x="0" y="3497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7139637" y="6149093"/>
            <a:ext cx="3497870" cy="3497870"/>
          </a:xfrm>
          <a:custGeom>
            <a:avLst/>
            <a:gdLst/>
            <a:ahLst/>
            <a:cxnLst/>
            <a:rect l="l" t="t" r="r" b="b"/>
            <a:pathLst>
              <a:path w="3497870" h="3497870">
                <a:moveTo>
                  <a:pt x="0" y="0"/>
                </a:moveTo>
                <a:lnTo>
                  <a:pt x="3497871" y="0"/>
                </a:lnTo>
                <a:lnTo>
                  <a:pt x="3497871" y="3497870"/>
                </a:lnTo>
                <a:lnTo>
                  <a:pt x="0" y="3497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237055" y="4343038"/>
            <a:ext cx="3497870" cy="3497870"/>
          </a:xfrm>
          <a:custGeom>
            <a:avLst/>
            <a:gdLst/>
            <a:ahLst/>
            <a:cxnLst/>
            <a:rect l="l" t="t" r="r" b="b"/>
            <a:pathLst>
              <a:path w="3497870" h="3497870">
                <a:moveTo>
                  <a:pt x="0" y="0"/>
                </a:moveTo>
                <a:lnTo>
                  <a:pt x="3497870" y="0"/>
                </a:lnTo>
                <a:lnTo>
                  <a:pt x="3497870" y="3497870"/>
                </a:lnTo>
                <a:lnTo>
                  <a:pt x="0" y="3497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3016566" y="5505028"/>
            <a:ext cx="7800381" cy="6821864"/>
          </a:xfrm>
          <a:custGeom>
            <a:avLst/>
            <a:gdLst/>
            <a:ahLst/>
            <a:cxnLst/>
            <a:rect l="l" t="t" r="r" b="b"/>
            <a:pathLst>
              <a:path w="7800381" h="6821864">
                <a:moveTo>
                  <a:pt x="0" y="0"/>
                </a:moveTo>
                <a:lnTo>
                  <a:pt x="7800382" y="0"/>
                </a:lnTo>
                <a:lnTo>
                  <a:pt x="7800382" y="6821864"/>
                </a:lnTo>
                <a:lnTo>
                  <a:pt x="0" y="6821864"/>
                </a:lnTo>
                <a:lnTo>
                  <a:pt x="0" y="0"/>
                </a:lnTo>
                <a:close/>
              </a:path>
            </a:pathLst>
          </a:custGeom>
          <a:blipFill>
            <a:blip r:embed="rId5"/>
            <a:stretch>
              <a:fillRect/>
            </a:stretch>
          </a:blipFill>
        </p:spPr>
        <p:txBody>
          <a:bodyPr/>
          <a:lstStyle/>
          <a:p>
            <a:endParaRPr lang="hu-HU" dirty="0"/>
          </a:p>
        </p:txBody>
      </p:sp>
      <p:sp>
        <p:nvSpPr>
          <p:cNvPr id="8" name="TextBox 8"/>
          <p:cNvSpPr txBox="1"/>
          <p:nvPr/>
        </p:nvSpPr>
        <p:spPr>
          <a:xfrm>
            <a:off x="12207683" y="2296220"/>
            <a:ext cx="5646292" cy="577081"/>
          </a:xfrm>
          <a:prstGeom prst="rect">
            <a:avLst/>
          </a:prstGeom>
        </p:spPr>
        <p:txBody>
          <a:bodyPr lIns="0" tIns="0" rIns="0" bIns="0" rtlCol="0" anchor="t">
            <a:spAutoFit/>
          </a:bodyPr>
          <a:lstStyle/>
          <a:p>
            <a:pPr lvl="0">
              <a:lnSpc>
                <a:spcPts val="4458"/>
              </a:lnSpc>
              <a:spcBef>
                <a:spcPct val="0"/>
              </a:spcBef>
            </a:pPr>
            <a:r>
              <a:rPr lang="en-US" sz="6192" dirty="0">
                <a:solidFill>
                  <a:schemeClr val="bg1"/>
                </a:solidFill>
                <a:latin typeface="Computer Says No"/>
                <a:ea typeface="Computer Says No"/>
                <a:cs typeface="Computer Says No"/>
                <a:sym typeface="Computer Says No"/>
              </a:rPr>
              <a:t>High Initial Costs</a:t>
            </a:r>
          </a:p>
        </p:txBody>
      </p:sp>
      <p:sp>
        <p:nvSpPr>
          <p:cNvPr id="10" name="TextBox 10"/>
          <p:cNvSpPr txBox="1"/>
          <p:nvPr/>
        </p:nvSpPr>
        <p:spPr>
          <a:xfrm>
            <a:off x="13179346" y="4218996"/>
            <a:ext cx="5706507" cy="577081"/>
          </a:xfrm>
          <a:prstGeom prst="rect">
            <a:avLst/>
          </a:prstGeom>
        </p:spPr>
        <p:txBody>
          <a:bodyPr lIns="0" tIns="0" rIns="0" bIns="0" rtlCol="0" anchor="t">
            <a:spAutoFit/>
          </a:bodyPr>
          <a:lstStyle/>
          <a:p>
            <a:pPr lvl="0">
              <a:lnSpc>
                <a:spcPts val="4458"/>
              </a:lnSpc>
              <a:spcBef>
                <a:spcPct val="0"/>
              </a:spcBef>
            </a:pPr>
            <a:r>
              <a:rPr lang="en-US" sz="6192" dirty="0">
                <a:solidFill>
                  <a:schemeClr val="bg1"/>
                </a:solidFill>
                <a:latin typeface="Computer Says No"/>
                <a:ea typeface="Computer Says No"/>
                <a:cs typeface="Computer Says No"/>
                <a:sym typeface="Computer Says No"/>
              </a:rPr>
              <a:t>Limited Adaptability</a:t>
            </a:r>
          </a:p>
        </p:txBody>
      </p:sp>
      <p:sp>
        <p:nvSpPr>
          <p:cNvPr id="11" name="TextBox 11"/>
          <p:cNvSpPr txBox="1"/>
          <p:nvPr/>
        </p:nvSpPr>
        <p:spPr>
          <a:xfrm>
            <a:off x="6476174" y="5757139"/>
            <a:ext cx="1019633" cy="1355408"/>
          </a:xfrm>
          <a:prstGeom prst="rect">
            <a:avLst/>
          </a:prstGeom>
        </p:spPr>
        <p:txBody>
          <a:bodyPr lIns="0" tIns="0" rIns="0" bIns="0" rtlCol="0" anchor="t">
            <a:spAutoFit/>
          </a:bodyPr>
          <a:lstStyle/>
          <a:p>
            <a:pPr marL="0" lvl="0" indent="0" algn="ctr">
              <a:lnSpc>
                <a:spcPts val="9146"/>
              </a:lnSpc>
              <a:spcBef>
                <a:spcPct val="0"/>
              </a:spcBef>
            </a:pPr>
            <a:r>
              <a:rPr lang="en-US" sz="12703" dirty="0">
                <a:solidFill>
                  <a:srgbClr val="6866E1"/>
                </a:solidFill>
                <a:latin typeface="Computer Says No"/>
                <a:ea typeface="Computer Says No"/>
                <a:cs typeface="Computer Says No"/>
                <a:sym typeface="Computer Says No"/>
              </a:rPr>
              <a:t>04</a:t>
            </a:r>
          </a:p>
        </p:txBody>
      </p:sp>
      <p:sp>
        <p:nvSpPr>
          <p:cNvPr id="12" name="TextBox 12"/>
          <p:cNvSpPr txBox="1"/>
          <p:nvPr/>
        </p:nvSpPr>
        <p:spPr>
          <a:xfrm>
            <a:off x="8382000" y="3788092"/>
            <a:ext cx="1019633" cy="1355408"/>
          </a:xfrm>
          <a:prstGeom prst="rect">
            <a:avLst/>
          </a:prstGeom>
        </p:spPr>
        <p:txBody>
          <a:bodyPr lIns="0" tIns="0" rIns="0" bIns="0" rtlCol="0" anchor="t">
            <a:spAutoFit/>
          </a:bodyPr>
          <a:lstStyle/>
          <a:p>
            <a:pPr marL="0" lvl="0" indent="0" algn="ctr">
              <a:lnSpc>
                <a:spcPts val="9146"/>
              </a:lnSpc>
              <a:spcBef>
                <a:spcPct val="0"/>
              </a:spcBef>
            </a:pPr>
            <a:r>
              <a:rPr lang="en-US" sz="12703">
                <a:solidFill>
                  <a:srgbClr val="6866E1"/>
                </a:solidFill>
                <a:latin typeface="Computer Says No"/>
                <a:ea typeface="Computer Says No"/>
                <a:cs typeface="Computer Says No"/>
                <a:sym typeface="Computer Says No"/>
              </a:rPr>
              <a:t>01</a:t>
            </a:r>
          </a:p>
        </p:txBody>
      </p:sp>
      <p:sp>
        <p:nvSpPr>
          <p:cNvPr id="13" name="TextBox 13"/>
          <p:cNvSpPr txBox="1"/>
          <p:nvPr/>
        </p:nvSpPr>
        <p:spPr>
          <a:xfrm>
            <a:off x="10265377" y="5757139"/>
            <a:ext cx="1019633" cy="1355408"/>
          </a:xfrm>
          <a:prstGeom prst="rect">
            <a:avLst/>
          </a:prstGeom>
        </p:spPr>
        <p:txBody>
          <a:bodyPr lIns="0" tIns="0" rIns="0" bIns="0" rtlCol="0" anchor="t">
            <a:spAutoFit/>
          </a:bodyPr>
          <a:lstStyle/>
          <a:p>
            <a:pPr marL="0" lvl="0" indent="0" algn="ctr">
              <a:lnSpc>
                <a:spcPts val="9146"/>
              </a:lnSpc>
              <a:spcBef>
                <a:spcPct val="0"/>
              </a:spcBef>
            </a:pPr>
            <a:r>
              <a:rPr lang="en-US" sz="12703">
                <a:solidFill>
                  <a:srgbClr val="6866E1"/>
                </a:solidFill>
                <a:latin typeface="Computer Says No"/>
                <a:ea typeface="Computer Says No"/>
                <a:cs typeface="Computer Says No"/>
                <a:sym typeface="Computer Says No"/>
              </a:rPr>
              <a:t>02</a:t>
            </a:r>
          </a:p>
        </p:txBody>
      </p:sp>
      <p:sp>
        <p:nvSpPr>
          <p:cNvPr id="14" name="TextBox 14"/>
          <p:cNvSpPr txBox="1"/>
          <p:nvPr/>
        </p:nvSpPr>
        <p:spPr>
          <a:xfrm>
            <a:off x="8331343" y="7560552"/>
            <a:ext cx="1019633" cy="1355408"/>
          </a:xfrm>
          <a:prstGeom prst="rect">
            <a:avLst/>
          </a:prstGeom>
        </p:spPr>
        <p:txBody>
          <a:bodyPr lIns="0" tIns="0" rIns="0" bIns="0" rtlCol="0" anchor="t">
            <a:spAutoFit/>
          </a:bodyPr>
          <a:lstStyle/>
          <a:p>
            <a:pPr marL="0" lvl="0" indent="0" algn="ctr">
              <a:lnSpc>
                <a:spcPts val="9146"/>
              </a:lnSpc>
              <a:spcBef>
                <a:spcPct val="0"/>
              </a:spcBef>
            </a:pPr>
            <a:r>
              <a:rPr lang="en-US" sz="12703">
                <a:solidFill>
                  <a:srgbClr val="6866E1"/>
                </a:solidFill>
                <a:latin typeface="Computer Says No"/>
                <a:ea typeface="Computer Says No"/>
                <a:cs typeface="Computer Says No"/>
                <a:sym typeface="Computer Says No"/>
              </a:rPr>
              <a:t>03</a:t>
            </a:r>
          </a:p>
        </p:txBody>
      </p:sp>
      <p:sp>
        <p:nvSpPr>
          <p:cNvPr id="16" name="TextBox 16"/>
          <p:cNvSpPr txBox="1"/>
          <p:nvPr/>
        </p:nvSpPr>
        <p:spPr>
          <a:xfrm>
            <a:off x="13167070" y="6142943"/>
            <a:ext cx="4164987" cy="952890"/>
          </a:xfrm>
          <a:prstGeom prst="rect">
            <a:avLst/>
          </a:prstGeom>
        </p:spPr>
        <p:txBody>
          <a:bodyPr wrap="square" lIns="0" tIns="0" rIns="0" bIns="0" rtlCol="0" anchor="t">
            <a:spAutoFit/>
          </a:bodyPr>
          <a:lstStyle/>
          <a:p>
            <a:r>
              <a:rPr lang="hu-HU" sz="6192" dirty="0">
                <a:solidFill>
                  <a:schemeClr val="bg1"/>
                </a:solidFill>
                <a:latin typeface="Computer Says No"/>
                <a:cs typeface="Computer Says No"/>
              </a:rPr>
              <a:t>Job </a:t>
            </a:r>
            <a:r>
              <a:rPr lang="hu-HU" sz="6192" dirty="0" err="1">
                <a:solidFill>
                  <a:schemeClr val="bg1"/>
                </a:solidFill>
                <a:latin typeface="Computer Says No"/>
                <a:cs typeface="Computer Says No"/>
              </a:rPr>
              <a:t>Displacement</a:t>
            </a:r>
            <a:endParaRPr lang="hu-HU" sz="6192" dirty="0">
              <a:solidFill>
                <a:schemeClr val="bg1"/>
              </a:solidFill>
              <a:latin typeface="Computer Says No"/>
              <a:cs typeface="Computer Says No"/>
            </a:endParaRPr>
          </a:p>
        </p:txBody>
      </p:sp>
      <p:sp>
        <p:nvSpPr>
          <p:cNvPr id="18" name="TextBox 18"/>
          <p:cNvSpPr txBox="1"/>
          <p:nvPr/>
        </p:nvSpPr>
        <p:spPr>
          <a:xfrm>
            <a:off x="12195407" y="8132756"/>
            <a:ext cx="6279651" cy="1905778"/>
          </a:xfrm>
          <a:prstGeom prst="rect">
            <a:avLst/>
          </a:prstGeom>
        </p:spPr>
        <p:txBody>
          <a:bodyPr wrap="square" lIns="0" tIns="0" rIns="0" bIns="0" rtlCol="0" anchor="t">
            <a:spAutoFit/>
          </a:bodyPr>
          <a:lstStyle/>
          <a:p>
            <a:r>
              <a:rPr lang="hu-HU" sz="6192" dirty="0" err="1">
                <a:solidFill>
                  <a:schemeClr val="bg1"/>
                </a:solidFill>
                <a:latin typeface="Computer Says No"/>
                <a:cs typeface="Computer Says No"/>
              </a:rPr>
              <a:t>Ethical</a:t>
            </a:r>
            <a:r>
              <a:rPr lang="hu-HU" sz="6192" dirty="0">
                <a:solidFill>
                  <a:schemeClr val="bg1"/>
                </a:solidFill>
                <a:latin typeface="Computer Says No"/>
                <a:cs typeface="Computer Says No"/>
              </a:rPr>
              <a:t> &amp; </a:t>
            </a:r>
            <a:r>
              <a:rPr lang="hu-HU" sz="6192" dirty="0" err="1">
                <a:solidFill>
                  <a:schemeClr val="bg1"/>
                </a:solidFill>
                <a:latin typeface="Computer Says No"/>
                <a:cs typeface="Computer Says No"/>
              </a:rPr>
              <a:t>Security</a:t>
            </a:r>
            <a:r>
              <a:rPr lang="hu-HU" sz="6192" dirty="0">
                <a:solidFill>
                  <a:schemeClr val="bg1"/>
                </a:solidFill>
                <a:latin typeface="Computer Says No"/>
                <a:cs typeface="Computer Says No"/>
              </a:rPr>
              <a:t> </a:t>
            </a:r>
            <a:r>
              <a:rPr lang="hu-HU" sz="6192" dirty="0" err="1">
                <a:solidFill>
                  <a:schemeClr val="bg1"/>
                </a:solidFill>
                <a:latin typeface="Computer Says No"/>
                <a:cs typeface="Computer Says No"/>
              </a:rPr>
              <a:t>Concerns</a:t>
            </a:r>
            <a:endParaRPr lang="hu-HU" sz="6192" dirty="0">
              <a:solidFill>
                <a:schemeClr val="bg1"/>
              </a:solidFill>
              <a:latin typeface="Computer Says No"/>
              <a:cs typeface="Computer Says No"/>
            </a:endParaRPr>
          </a:p>
        </p:txBody>
      </p:sp>
      <p:sp>
        <p:nvSpPr>
          <p:cNvPr id="22" name="TextBox 5">
            <a:extLst>
              <a:ext uri="{FF2B5EF4-FFF2-40B4-BE49-F238E27FC236}">
                <a16:creationId xmlns:a16="http://schemas.microsoft.com/office/drawing/2014/main" id="{8B8AF5A8-16BC-482F-8ADF-CC8878838626}"/>
              </a:ext>
            </a:extLst>
          </p:cNvPr>
          <p:cNvSpPr txBox="1"/>
          <p:nvPr/>
        </p:nvSpPr>
        <p:spPr>
          <a:xfrm>
            <a:off x="3326160" y="271847"/>
            <a:ext cx="10817530" cy="1974900"/>
          </a:xfrm>
          <a:prstGeom prst="rect">
            <a:avLst/>
          </a:prstGeom>
        </p:spPr>
        <p:txBody>
          <a:bodyPr wrap="square" lIns="0" tIns="0" rIns="0" bIns="0" rtlCol="0" anchor="t">
            <a:spAutoFit/>
          </a:bodyPr>
          <a:lstStyle/>
          <a:p>
            <a:pPr lvl="0" algn="ctr">
              <a:lnSpc>
                <a:spcPts val="7693"/>
              </a:lnSpc>
              <a:spcBef>
                <a:spcPct val="0"/>
              </a:spcBef>
            </a:pPr>
            <a:r>
              <a:rPr lang="en-US" sz="10686" dirty="0">
                <a:solidFill>
                  <a:schemeClr val="bg1"/>
                </a:solidFill>
                <a:latin typeface="Computer Says No"/>
                <a:ea typeface="Computer Says No"/>
                <a:cs typeface="Computer Says No"/>
                <a:sym typeface="Computer Says No"/>
              </a:rPr>
              <a:t>Disadvantages of </a:t>
            </a:r>
            <a:br>
              <a:rPr lang="hu-HU" sz="10686" dirty="0">
                <a:solidFill>
                  <a:schemeClr val="bg1"/>
                </a:solidFill>
                <a:latin typeface="Computer Says No"/>
                <a:ea typeface="Computer Says No"/>
                <a:cs typeface="Computer Says No"/>
                <a:sym typeface="Computer Says No"/>
              </a:rPr>
            </a:br>
            <a:r>
              <a:rPr lang="en-US" sz="10686" dirty="0">
                <a:solidFill>
                  <a:schemeClr val="bg1"/>
                </a:solidFill>
                <a:latin typeface="Computer Says No"/>
                <a:ea typeface="Computer Says No"/>
                <a:cs typeface="Computer Says No"/>
                <a:sym typeface="Computer Says No"/>
              </a:rPr>
              <a:t>Using Robots </a:t>
            </a:r>
          </a:p>
        </p:txBody>
      </p:sp>
      <p:sp>
        <p:nvSpPr>
          <p:cNvPr id="25" name="Freeform 7">
            <a:extLst>
              <a:ext uri="{FF2B5EF4-FFF2-40B4-BE49-F238E27FC236}">
                <a16:creationId xmlns:a16="http://schemas.microsoft.com/office/drawing/2014/main" id="{B132B293-47A2-4EDF-B220-1695953EDB2F}"/>
              </a:ext>
            </a:extLst>
          </p:cNvPr>
          <p:cNvSpPr/>
          <p:nvPr/>
        </p:nvSpPr>
        <p:spPr>
          <a:xfrm rot="11151621">
            <a:off x="-3610306" y="-2151635"/>
            <a:ext cx="7800381" cy="6821864"/>
          </a:xfrm>
          <a:custGeom>
            <a:avLst/>
            <a:gdLst/>
            <a:ahLst/>
            <a:cxnLst/>
            <a:rect l="l" t="t" r="r" b="b"/>
            <a:pathLst>
              <a:path w="7800381" h="6821864">
                <a:moveTo>
                  <a:pt x="0" y="0"/>
                </a:moveTo>
                <a:lnTo>
                  <a:pt x="7800382" y="0"/>
                </a:lnTo>
                <a:lnTo>
                  <a:pt x="7800382" y="6821864"/>
                </a:lnTo>
                <a:lnTo>
                  <a:pt x="0" y="6821864"/>
                </a:lnTo>
                <a:lnTo>
                  <a:pt x="0" y="0"/>
                </a:lnTo>
                <a:close/>
              </a:path>
            </a:pathLst>
          </a:custGeom>
          <a:blipFill>
            <a:blip r:embed="rId5"/>
            <a:stretch>
              <a:fillRect/>
            </a:stretch>
          </a:blipFill>
        </p:spPr>
        <p:txBody>
          <a:bodyPr/>
          <a:lstStyle/>
          <a:p>
            <a:endParaRPr lang="hu-H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844EEA">
                <a:alpha val="100000"/>
              </a:srgbClr>
            </a:gs>
            <a:gs pos="50000">
              <a:srgbClr val="5527F5">
                <a:alpha val="100000"/>
              </a:srgbClr>
            </a:gs>
            <a:gs pos="100000">
              <a:srgbClr val="041069">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783726" y="2819660"/>
            <a:ext cx="6988487" cy="5595357"/>
          </a:xfrm>
          <a:custGeom>
            <a:avLst/>
            <a:gdLst/>
            <a:ahLst/>
            <a:cxnLst/>
            <a:rect l="l" t="t" r="r" b="b"/>
            <a:pathLst>
              <a:path w="6988487" h="5595357">
                <a:moveTo>
                  <a:pt x="0" y="0"/>
                </a:moveTo>
                <a:lnTo>
                  <a:pt x="6988488" y="0"/>
                </a:lnTo>
                <a:lnTo>
                  <a:pt x="6988488" y="5595358"/>
                </a:lnTo>
                <a:lnTo>
                  <a:pt x="0" y="5595358"/>
                </a:lnTo>
                <a:lnTo>
                  <a:pt x="0" y="0"/>
                </a:lnTo>
                <a:close/>
              </a:path>
            </a:pathLst>
          </a:custGeom>
          <a:blipFill>
            <a:blip r:embed="rId2"/>
            <a:stretch>
              <a:fillRect/>
            </a:stretch>
          </a:blipFill>
        </p:spPr>
      </p:sp>
      <p:grpSp>
        <p:nvGrpSpPr>
          <p:cNvPr id="3" name="Group 3"/>
          <p:cNvGrpSpPr/>
          <p:nvPr/>
        </p:nvGrpSpPr>
        <p:grpSpPr>
          <a:xfrm>
            <a:off x="8053289" y="3477624"/>
            <a:ext cx="3324233" cy="2400048"/>
            <a:chOff x="672331" y="-95064"/>
            <a:chExt cx="713040" cy="283978"/>
          </a:xfrm>
        </p:grpSpPr>
        <p:sp>
          <p:nvSpPr>
            <p:cNvPr id="4" name="Freeform 4"/>
            <p:cNvSpPr/>
            <p:nvPr/>
          </p:nvSpPr>
          <p:spPr>
            <a:xfrm>
              <a:off x="682508" y="-35296"/>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5" name="TextBox 5"/>
            <p:cNvSpPr txBox="1"/>
            <p:nvPr/>
          </p:nvSpPr>
          <p:spPr>
            <a:xfrm>
              <a:off x="672331" y="-95064"/>
              <a:ext cx="702863" cy="283978"/>
            </a:xfrm>
            <a:prstGeom prst="rect">
              <a:avLst/>
            </a:prstGeom>
          </p:spPr>
          <p:txBody>
            <a:bodyPr lIns="50800" tIns="50800" rIns="50800" bIns="50800" rtlCol="0" anchor="ctr"/>
            <a:lstStyle/>
            <a:p>
              <a:pPr marL="0" lvl="1" indent="0" algn="ctr">
                <a:lnSpc>
                  <a:spcPts val="3706"/>
                </a:lnSpc>
                <a:spcBef>
                  <a:spcPct val="0"/>
                </a:spcBef>
              </a:pPr>
              <a:r>
                <a:rPr lang="en-US" sz="2288" dirty="0">
                  <a:solidFill>
                    <a:srgbClr val="FFFFFF"/>
                  </a:solidFill>
                  <a:latin typeface="Poppins Light"/>
                  <a:ea typeface="Poppins Light"/>
                  <a:cs typeface="Poppins Light"/>
                  <a:sym typeface="Poppins Light"/>
                </a:rPr>
                <a:t>Flexibility &amp; Adaptability</a:t>
              </a:r>
            </a:p>
          </p:txBody>
        </p:sp>
      </p:grpSp>
      <p:sp>
        <p:nvSpPr>
          <p:cNvPr id="6" name="Freeform 6"/>
          <p:cNvSpPr/>
          <p:nvPr/>
        </p:nvSpPr>
        <p:spPr>
          <a:xfrm>
            <a:off x="14135996" y="-2163135"/>
            <a:ext cx="6613789" cy="5640759"/>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3"/>
            <a:stretch>
              <a:fillRect/>
            </a:stretch>
          </a:blipFill>
        </p:spPr>
      </p:sp>
      <p:sp>
        <p:nvSpPr>
          <p:cNvPr id="7" name="TextBox 7"/>
          <p:cNvSpPr txBox="1"/>
          <p:nvPr/>
        </p:nvSpPr>
        <p:spPr>
          <a:xfrm>
            <a:off x="5181600" y="582677"/>
            <a:ext cx="8512282" cy="2103140"/>
          </a:xfrm>
          <a:prstGeom prst="rect">
            <a:avLst/>
          </a:prstGeom>
        </p:spPr>
        <p:txBody>
          <a:bodyPr lIns="0" tIns="0" rIns="0" bIns="0" rtlCol="0" anchor="t">
            <a:spAutoFit/>
          </a:bodyPr>
          <a:lstStyle/>
          <a:p>
            <a:pPr marL="0" lvl="0" indent="0">
              <a:lnSpc>
                <a:spcPts val="8235"/>
              </a:lnSpc>
              <a:spcBef>
                <a:spcPct val="0"/>
              </a:spcBef>
            </a:pPr>
            <a:r>
              <a:rPr lang="en-US" sz="11438" dirty="0">
                <a:solidFill>
                  <a:schemeClr val="bg1"/>
                </a:solidFill>
                <a:latin typeface="Computer Says No"/>
                <a:ea typeface="Computer Says No"/>
                <a:cs typeface="Computer Says No"/>
                <a:sym typeface="Computer Says No"/>
              </a:rPr>
              <a:t>Advantages</a:t>
            </a:r>
            <a:r>
              <a:rPr lang="hu-HU" sz="11438" dirty="0">
                <a:solidFill>
                  <a:schemeClr val="bg1"/>
                </a:solidFill>
                <a:latin typeface="Computer Says No"/>
                <a:ea typeface="Computer Says No"/>
                <a:cs typeface="Computer Says No"/>
                <a:sym typeface="Computer Says No"/>
              </a:rPr>
              <a:t> </a:t>
            </a:r>
            <a:r>
              <a:rPr lang="en-US" sz="11438" dirty="0">
                <a:solidFill>
                  <a:schemeClr val="bg1"/>
                </a:solidFill>
                <a:latin typeface="Computer Says No"/>
                <a:ea typeface="Computer Says No"/>
                <a:cs typeface="Computer Says No"/>
                <a:sym typeface="Computer Says No"/>
              </a:rPr>
              <a:t>of Using Manpower </a:t>
            </a:r>
          </a:p>
        </p:txBody>
      </p:sp>
      <p:grpSp>
        <p:nvGrpSpPr>
          <p:cNvPr id="13" name="Group 3">
            <a:extLst>
              <a:ext uri="{FF2B5EF4-FFF2-40B4-BE49-F238E27FC236}">
                <a16:creationId xmlns:a16="http://schemas.microsoft.com/office/drawing/2014/main" id="{2A434FB6-11C2-C0E2-F4E6-9643B5CE0681}"/>
              </a:ext>
            </a:extLst>
          </p:cNvPr>
          <p:cNvGrpSpPr/>
          <p:nvPr/>
        </p:nvGrpSpPr>
        <p:grpSpPr>
          <a:xfrm>
            <a:off x="12772846" y="3477624"/>
            <a:ext cx="3324233" cy="2400048"/>
            <a:chOff x="672331" y="-95064"/>
            <a:chExt cx="713040" cy="283978"/>
          </a:xfrm>
        </p:grpSpPr>
        <p:sp>
          <p:nvSpPr>
            <p:cNvPr id="14" name="Freeform 4">
              <a:extLst>
                <a:ext uri="{FF2B5EF4-FFF2-40B4-BE49-F238E27FC236}">
                  <a16:creationId xmlns:a16="http://schemas.microsoft.com/office/drawing/2014/main" id="{4C078D8B-EAF9-DA1E-DA57-A1313E8481DC}"/>
                </a:ext>
              </a:extLst>
            </p:cNvPr>
            <p:cNvSpPr/>
            <p:nvPr/>
          </p:nvSpPr>
          <p:spPr>
            <a:xfrm>
              <a:off x="682508" y="-35296"/>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15" name="TextBox 5">
              <a:extLst>
                <a:ext uri="{FF2B5EF4-FFF2-40B4-BE49-F238E27FC236}">
                  <a16:creationId xmlns:a16="http://schemas.microsoft.com/office/drawing/2014/main" id="{DA80AC97-D2F1-D2D2-84BE-756A9CC2BD7D}"/>
                </a:ext>
              </a:extLst>
            </p:cNvPr>
            <p:cNvSpPr txBox="1"/>
            <p:nvPr/>
          </p:nvSpPr>
          <p:spPr>
            <a:xfrm>
              <a:off x="672331" y="-95064"/>
              <a:ext cx="702863" cy="283978"/>
            </a:xfrm>
            <a:prstGeom prst="rect">
              <a:avLst/>
            </a:prstGeom>
          </p:spPr>
          <p:txBody>
            <a:bodyPr lIns="50800" tIns="50800" rIns="50800" bIns="50800" rtlCol="0" anchor="ctr"/>
            <a:lstStyle/>
            <a:p>
              <a:pPr marL="0" lvl="1" indent="0" algn="ctr">
                <a:lnSpc>
                  <a:spcPts val="3706"/>
                </a:lnSpc>
                <a:spcBef>
                  <a:spcPct val="0"/>
                </a:spcBef>
              </a:pPr>
              <a:r>
                <a:rPr lang="en-US" sz="2288" dirty="0">
                  <a:solidFill>
                    <a:srgbClr val="FFFFFF"/>
                  </a:solidFill>
                  <a:latin typeface="Poppins Light"/>
                  <a:ea typeface="Poppins Light"/>
                  <a:cs typeface="Poppins Light"/>
                  <a:sym typeface="Poppins Light"/>
                </a:rPr>
                <a:t>Creativity &amp; Innovation</a:t>
              </a:r>
            </a:p>
          </p:txBody>
        </p:sp>
      </p:grpSp>
      <p:grpSp>
        <p:nvGrpSpPr>
          <p:cNvPr id="16" name="Group 3">
            <a:extLst>
              <a:ext uri="{FF2B5EF4-FFF2-40B4-BE49-F238E27FC236}">
                <a16:creationId xmlns:a16="http://schemas.microsoft.com/office/drawing/2014/main" id="{EB2CF60A-A340-B2F7-FCE5-5E91D297B443}"/>
              </a:ext>
            </a:extLst>
          </p:cNvPr>
          <p:cNvGrpSpPr/>
          <p:nvPr/>
        </p:nvGrpSpPr>
        <p:grpSpPr>
          <a:xfrm>
            <a:off x="12772846" y="6480315"/>
            <a:ext cx="3324233" cy="2400048"/>
            <a:chOff x="672331" y="-95064"/>
            <a:chExt cx="713040" cy="283978"/>
          </a:xfrm>
        </p:grpSpPr>
        <p:sp>
          <p:nvSpPr>
            <p:cNvPr id="17" name="Freeform 4">
              <a:extLst>
                <a:ext uri="{FF2B5EF4-FFF2-40B4-BE49-F238E27FC236}">
                  <a16:creationId xmlns:a16="http://schemas.microsoft.com/office/drawing/2014/main" id="{F0738F44-253B-5CF4-5CBF-47D83960F909}"/>
                </a:ext>
              </a:extLst>
            </p:cNvPr>
            <p:cNvSpPr/>
            <p:nvPr/>
          </p:nvSpPr>
          <p:spPr>
            <a:xfrm>
              <a:off x="682508" y="-35296"/>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18" name="TextBox 5">
              <a:extLst>
                <a:ext uri="{FF2B5EF4-FFF2-40B4-BE49-F238E27FC236}">
                  <a16:creationId xmlns:a16="http://schemas.microsoft.com/office/drawing/2014/main" id="{7DCB06DC-6ACB-A12F-212B-5CB0D8A12C57}"/>
                </a:ext>
              </a:extLst>
            </p:cNvPr>
            <p:cNvSpPr txBox="1"/>
            <p:nvPr/>
          </p:nvSpPr>
          <p:spPr>
            <a:xfrm>
              <a:off x="672331" y="-95064"/>
              <a:ext cx="702863" cy="283978"/>
            </a:xfrm>
            <a:prstGeom prst="rect">
              <a:avLst/>
            </a:prstGeom>
          </p:spPr>
          <p:txBody>
            <a:bodyPr lIns="50800" tIns="50800" rIns="50800" bIns="50800" rtlCol="0" anchor="ctr"/>
            <a:lstStyle/>
            <a:p>
              <a:pPr marL="0" lvl="1" indent="0" algn="ctr">
                <a:lnSpc>
                  <a:spcPts val="3706"/>
                </a:lnSpc>
                <a:spcBef>
                  <a:spcPct val="0"/>
                </a:spcBef>
              </a:pPr>
              <a:r>
                <a:rPr lang="en-US" sz="2288" dirty="0">
                  <a:solidFill>
                    <a:srgbClr val="FFFFFF"/>
                  </a:solidFill>
                  <a:latin typeface="Poppins Light"/>
                  <a:ea typeface="Poppins Light"/>
                  <a:cs typeface="Poppins Light"/>
                  <a:sym typeface="Poppins Light"/>
                </a:rPr>
                <a:t>Ethical</a:t>
              </a:r>
              <a:br>
                <a:rPr lang="hu-HU" sz="2288" dirty="0">
                  <a:solidFill>
                    <a:srgbClr val="FFFFFF"/>
                  </a:solidFill>
                  <a:latin typeface="Poppins Light"/>
                  <a:ea typeface="Poppins Light"/>
                  <a:cs typeface="Poppins Light"/>
                  <a:sym typeface="Poppins Light"/>
                </a:rPr>
              </a:br>
              <a:r>
                <a:rPr lang="en-US" sz="2288" dirty="0">
                  <a:solidFill>
                    <a:srgbClr val="FFFFFF"/>
                  </a:solidFill>
                  <a:latin typeface="Poppins Light"/>
                  <a:ea typeface="Poppins Light"/>
                  <a:cs typeface="Poppins Light"/>
                  <a:sym typeface="Poppins Light"/>
                </a:rPr>
                <a:t>Responsibility</a:t>
              </a:r>
            </a:p>
          </p:txBody>
        </p:sp>
      </p:grpSp>
      <p:grpSp>
        <p:nvGrpSpPr>
          <p:cNvPr id="25" name="Group 3">
            <a:extLst>
              <a:ext uri="{FF2B5EF4-FFF2-40B4-BE49-F238E27FC236}">
                <a16:creationId xmlns:a16="http://schemas.microsoft.com/office/drawing/2014/main" id="{6EF81BDC-AA6E-6359-A1A2-FDF143231DA5}"/>
              </a:ext>
            </a:extLst>
          </p:cNvPr>
          <p:cNvGrpSpPr/>
          <p:nvPr/>
        </p:nvGrpSpPr>
        <p:grpSpPr>
          <a:xfrm>
            <a:off x="8077013" y="6480315"/>
            <a:ext cx="3324233" cy="2400048"/>
            <a:chOff x="672331" y="-95064"/>
            <a:chExt cx="713040" cy="283978"/>
          </a:xfrm>
        </p:grpSpPr>
        <p:sp>
          <p:nvSpPr>
            <p:cNvPr id="26" name="Freeform 4">
              <a:extLst>
                <a:ext uri="{FF2B5EF4-FFF2-40B4-BE49-F238E27FC236}">
                  <a16:creationId xmlns:a16="http://schemas.microsoft.com/office/drawing/2014/main" id="{6CADCDB4-D1A9-F7FE-ADA8-CC522E23198D}"/>
                </a:ext>
              </a:extLst>
            </p:cNvPr>
            <p:cNvSpPr/>
            <p:nvPr/>
          </p:nvSpPr>
          <p:spPr>
            <a:xfrm>
              <a:off x="682508" y="-35296"/>
              <a:ext cx="702863" cy="179203"/>
            </a:xfrm>
            <a:custGeom>
              <a:avLst/>
              <a:gdLst/>
              <a:ahLst/>
              <a:cxnLst/>
              <a:rect l="l" t="t" r="r" b="b"/>
              <a:pathLst>
                <a:path w="702863" h="179203">
                  <a:moveTo>
                    <a:pt x="0" y="0"/>
                  </a:moveTo>
                  <a:lnTo>
                    <a:pt x="702863" y="0"/>
                  </a:lnTo>
                  <a:lnTo>
                    <a:pt x="702863" y="179203"/>
                  </a:lnTo>
                  <a:lnTo>
                    <a:pt x="0" y="179203"/>
                  </a:lnTo>
                  <a:close/>
                </a:path>
              </a:pathLst>
            </a:custGeom>
            <a:solidFill>
              <a:srgbClr val="000000">
                <a:alpha val="0"/>
              </a:srgbClr>
            </a:solidFill>
            <a:ln w="19050" cap="sq">
              <a:solidFill>
                <a:srgbClr val="FFFFFF"/>
              </a:solidFill>
              <a:prstDash val="solid"/>
              <a:miter/>
            </a:ln>
          </p:spPr>
        </p:sp>
        <p:sp>
          <p:nvSpPr>
            <p:cNvPr id="27" name="TextBox 5">
              <a:extLst>
                <a:ext uri="{FF2B5EF4-FFF2-40B4-BE49-F238E27FC236}">
                  <a16:creationId xmlns:a16="http://schemas.microsoft.com/office/drawing/2014/main" id="{E17325AD-8094-6613-4477-B42ECA3A0FAB}"/>
                </a:ext>
              </a:extLst>
            </p:cNvPr>
            <p:cNvSpPr txBox="1"/>
            <p:nvPr/>
          </p:nvSpPr>
          <p:spPr>
            <a:xfrm>
              <a:off x="672331" y="-95064"/>
              <a:ext cx="702863" cy="283978"/>
            </a:xfrm>
            <a:prstGeom prst="rect">
              <a:avLst/>
            </a:prstGeom>
          </p:spPr>
          <p:txBody>
            <a:bodyPr lIns="50800" tIns="50800" rIns="50800" bIns="50800" rtlCol="0" anchor="ctr"/>
            <a:lstStyle/>
            <a:p>
              <a:pPr marL="0" lvl="1" indent="0" algn="ctr">
                <a:lnSpc>
                  <a:spcPts val="3706"/>
                </a:lnSpc>
                <a:spcBef>
                  <a:spcPct val="0"/>
                </a:spcBef>
              </a:pPr>
              <a:r>
                <a:rPr lang="en-US" sz="2288" dirty="0">
                  <a:solidFill>
                    <a:srgbClr val="FFFFFF"/>
                  </a:solidFill>
                  <a:latin typeface="Poppins Light"/>
                  <a:ea typeface="Poppins Light"/>
                  <a:cs typeface="Poppins Light"/>
                  <a:sym typeface="Poppins Light"/>
                </a:rPr>
                <a:t>Interpersonal &amp; Emotional Skills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041069">
                <a:alpha val="100000"/>
              </a:srgbClr>
            </a:gs>
            <a:gs pos="50000">
              <a:srgbClr val="5527F5">
                <a:alpha val="100000"/>
              </a:srgbClr>
            </a:gs>
            <a:gs pos="100000">
              <a:srgbClr val="131FA8">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9863808" y="3233724"/>
            <a:ext cx="2157465" cy="1846218"/>
          </a:xfrm>
          <a:custGeom>
            <a:avLst/>
            <a:gdLst/>
            <a:ahLst/>
            <a:cxnLst/>
            <a:rect l="l" t="t" r="r" b="b"/>
            <a:pathLst>
              <a:path w="2157465" h="1846218">
                <a:moveTo>
                  <a:pt x="0" y="0"/>
                </a:moveTo>
                <a:lnTo>
                  <a:pt x="2157464" y="0"/>
                </a:lnTo>
                <a:lnTo>
                  <a:pt x="2157464" y="1846218"/>
                </a:lnTo>
                <a:lnTo>
                  <a:pt x="0" y="1846218"/>
                </a:lnTo>
                <a:lnTo>
                  <a:pt x="0" y="0"/>
                </a:lnTo>
                <a:close/>
              </a:path>
            </a:pathLst>
          </a:custGeom>
          <a:blipFill>
            <a:blip r:embed="rId2"/>
            <a:stretch>
              <a:fillRect/>
            </a:stretch>
          </a:blipFill>
        </p:spPr>
      </p:sp>
      <p:sp>
        <p:nvSpPr>
          <p:cNvPr id="3" name="Freeform 3"/>
          <p:cNvSpPr/>
          <p:nvPr/>
        </p:nvSpPr>
        <p:spPr>
          <a:xfrm>
            <a:off x="12896192" y="7376900"/>
            <a:ext cx="1667423" cy="1661511"/>
          </a:xfrm>
          <a:custGeom>
            <a:avLst/>
            <a:gdLst/>
            <a:ahLst/>
            <a:cxnLst/>
            <a:rect l="l" t="t" r="r" b="b"/>
            <a:pathLst>
              <a:path w="1667423" h="1661511">
                <a:moveTo>
                  <a:pt x="0" y="0"/>
                </a:moveTo>
                <a:lnTo>
                  <a:pt x="1667424" y="0"/>
                </a:lnTo>
                <a:lnTo>
                  <a:pt x="1667424" y="1661510"/>
                </a:lnTo>
                <a:lnTo>
                  <a:pt x="0" y="1661510"/>
                </a:lnTo>
                <a:lnTo>
                  <a:pt x="0" y="0"/>
                </a:lnTo>
                <a:close/>
              </a:path>
            </a:pathLst>
          </a:custGeom>
          <a:blipFill>
            <a:blip r:embed="rId3"/>
            <a:stretch>
              <a:fillRect/>
            </a:stretch>
          </a:blipFill>
        </p:spPr>
      </p:sp>
      <p:sp>
        <p:nvSpPr>
          <p:cNvPr id="4" name="Freeform 4"/>
          <p:cNvSpPr/>
          <p:nvPr/>
        </p:nvSpPr>
        <p:spPr>
          <a:xfrm>
            <a:off x="7471448" y="3347129"/>
            <a:ext cx="2392360" cy="1915451"/>
          </a:xfrm>
          <a:custGeom>
            <a:avLst/>
            <a:gdLst/>
            <a:ahLst/>
            <a:cxnLst/>
            <a:rect l="l" t="t" r="r" b="b"/>
            <a:pathLst>
              <a:path w="2392360" h="1915451">
                <a:moveTo>
                  <a:pt x="0" y="0"/>
                </a:moveTo>
                <a:lnTo>
                  <a:pt x="2392360" y="0"/>
                </a:lnTo>
                <a:lnTo>
                  <a:pt x="2392360" y="1915451"/>
                </a:lnTo>
                <a:lnTo>
                  <a:pt x="0" y="1915451"/>
                </a:lnTo>
                <a:lnTo>
                  <a:pt x="0" y="0"/>
                </a:lnTo>
                <a:close/>
              </a:path>
            </a:pathLst>
          </a:custGeom>
          <a:blipFill>
            <a:blip r:embed="rId4"/>
            <a:stretch>
              <a:fillRect/>
            </a:stretch>
          </a:blipFill>
        </p:spPr>
      </p:sp>
      <p:sp>
        <p:nvSpPr>
          <p:cNvPr id="5" name="Freeform 5"/>
          <p:cNvSpPr/>
          <p:nvPr/>
        </p:nvSpPr>
        <p:spPr>
          <a:xfrm>
            <a:off x="7592945" y="5521668"/>
            <a:ext cx="2285731" cy="1998998"/>
          </a:xfrm>
          <a:custGeom>
            <a:avLst/>
            <a:gdLst/>
            <a:ahLst/>
            <a:cxnLst/>
            <a:rect l="l" t="t" r="r" b="b"/>
            <a:pathLst>
              <a:path w="2285731" h="1998998">
                <a:moveTo>
                  <a:pt x="0" y="0"/>
                </a:moveTo>
                <a:lnTo>
                  <a:pt x="2285730" y="0"/>
                </a:lnTo>
                <a:lnTo>
                  <a:pt x="2285730" y="1998997"/>
                </a:lnTo>
                <a:lnTo>
                  <a:pt x="0" y="1998997"/>
                </a:lnTo>
                <a:lnTo>
                  <a:pt x="0" y="0"/>
                </a:lnTo>
                <a:close/>
              </a:path>
            </a:pathLst>
          </a:custGeom>
          <a:blipFill>
            <a:blip r:embed="rId5"/>
            <a:stretch>
              <a:fillRect/>
            </a:stretch>
          </a:blipFill>
        </p:spPr>
      </p:sp>
      <p:sp>
        <p:nvSpPr>
          <p:cNvPr id="6" name="Freeform 6"/>
          <p:cNvSpPr/>
          <p:nvPr/>
        </p:nvSpPr>
        <p:spPr>
          <a:xfrm>
            <a:off x="12526774" y="5565602"/>
            <a:ext cx="2300144" cy="1004581"/>
          </a:xfrm>
          <a:custGeom>
            <a:avLst/>
            <a:gdLst/>
            <a:ahLst/>
            <a:cxnLst/>
            <a:rect l="l" t="t" r="r" b="b"/>
            <a:pathLst>
              <a:path w="2300144" h="1004581">
                <a:moveTo>
                  <a:pt x="0" y="0"/>
                </a:moveTo>
                <a:lnTo>
                  <a:pt x="2300144" y="0"/>
                </a:lnTo>
                <a:lnTo>
                  <a:pt x="2300144" y="1004581"/>
                </a:lnTo>
                <a:lnTo>
                  <a:pt x="0" y="1004581"/>
                </a:lnTo>
                <a:lnTo>
                  <a:pt x="0" y="0"/>
                </a:lnTo>
                <a:close/>
              </a:path>
            </a:pathLst>
          </a:custGeom>
          <a:blipFill>
            <a:blip r:embed="rId6"/>
            <a:stretch>
              <a:fillRect/>
            </a:stretch>
          </a:blipFill>
        </p:spPr>
      </p:sp>
      <p:sp>
        <p:nvSpPr>
          <p:cNvPr id="7" name="Freeform 7"/>
          <p:cNvSpPr/>
          <p:nvPr/>
        </p:nvSpPr>
        <p:spPr>
          <a:xfrm>
            <a:off x="5452766" y="3462525"/>
            <a:ext cx="1627955" cy="1312867"/>
          </a:xfrm>
          <a:custGeom>
            <a:avLst/>
            <a:gdLst/>
            <a:ahLst/>
            <a:cxnLst/>
            <a:rect l="l" t="t" r="r" b="b"/>
            <a:pathLst>
              <a:path w="1627955" h="1312867">
                <a:moveTo>
                  <a:pt x="0" y="0"/>
                </a:moveTo>
                <a:lnTo>
                  <a:pt x="1627955" y="0"/>
                </a:lnTo>
                <a:lnTo>
                  <a:pt x="1627955" y="1312867"/>
                </a:lnTo>
                <a:lnTo>
                  <a:pt x="0" y="1312867"/>
                </a:lnTo>
                <a:lnTo>
                  <a:pt x="0" y="0"/>
                </a:lnTo>
                <a:close/>
              </a:path>
            </a:pathLst>
          </a:custGeom>
          <a:blipFill>
            <a:blip r:embed="rId7"/>
            <a:stretch>
              <a:fillRect/>
            </a:stretch>
          </a:blipFill>
        </p:spPr>
      </p:sp>
      <p:sp>
        <p:nvSpPr>
          <p:cNvPr id="8" name="Freeform 8"/>
          <p:cNvSpPr/>
          <p:nvPr/>
        </p:nvSpPr>
        <p:spPr>
          <a:xfrm>
            <a:off x="5312062" y="5617881"/>
            <a:ext cx="1556307" cy="1351671"/>
          </a:xfrm>
          <a:custGeom>
            <a:avLst/>
            <a:gdLst/>
            <a:ahLst/>
            <a:cxnLst/>
            <a:rect l="l" t="t" r="r" b="b"/>
            <a:pathLst>
              <a:path w="1556307" h="1351671">
                <a:moveTo>
                  <a:pt x="0" y="0"/>
                </a:moveTo>
                <a:lnTo>
                  <a:pt x="1556307" y="0"/>
                </a:lnTo>
                <a:lnTo>
                  <a:pt x="1556307" y="1351671"/>
                </a:lnTo>
                <a:lnTo>
                  <a:pt x="0" y="1351671"/>
                </a:lnTo>
                <a:lnTo>
                  <a:pt x="0" y="0"/>
                </a:lnTo>
                <a:close/>
              </a:path>
            </a:pathLst>
          </a:custGeom>
          <a:blipFill>
            <a:blip r:embed="rId8"/>
            <a:stretch>
              <a:fillRect/>
            </a:stretch>
          </a:blipFill>
        </p:spPr>
      </p:sp>
      <p:sp>
        <p:nvSpPr>
          <p:cNvPr id="9" name="TextBox 9"/>
          <p:cNvSpPr txBox="1"/>
          <p:nvPr/>
        </p:nvSpPr>
        <p:spPr>
          <a:xfrm>
            <a:off x="4865985" y="1804789"/>
            <a:ext cx="8556030" cy="1171760"/>
          </a:xfrm>
          <a:prstGeom prst="rect">
            <a:avLst/>
          </a:prstGeom>
        </p:spPr>
        <p:txBody>
          <a:bodyPr lIns="0" tIns="0" rIns="0" bIns="0" rtlCol="0" anchor="t">
            <a:spAutoFit/>
          </a:bodyPr>
          <a:lstStyle/>
          <a:p>
            <a:pPr marL="0" lvl="0" indent="0" algn="ctr">
              <a:lnSpc>
                <a:spcPts val="7880"/>
              </a:lnSpc>
              <a:spcBef>
                <a:spcPct val="0"/>
              </a:spcBef>
            </a:pPr>
            <a:r>
              <a:rPr lang="en-US" sz="10944">
                <a:solidFill>
                  <a:srgbClr val="6866E1"/>
                </a:solidFill>
                <a:latin typeface="Computer Says No"/>
                <a:ea typeface="Computer Says No"/>
                <a:cs typeface="Computer Says No"/>
                <a:sym typeface="Computer Says No"/>
              </a:rPr>
              <a:t>RESOURCE PAGE</a:t>
            </a:r>
          </a:p>
        </p:txBody>
      </p:sp>
      <p:sp>
        <p:nvSpPr>
          <p:cNvPr id="10" name="Freeform 10"/>
          <p:cNvSpPr/>
          <p:nvPr/>
        </p:nvSpPr>
        <p:spPr>
          <a:xfrm>
            <a:off x="3461082" y="5782034"/>
            <a:ext cx="1216746" cy="1023366"/>
          </a:xfrm>
          <a:custGeom>
            <a:avLst/>
            <a:gdLst/>
            <a:ahLst/>
            <a:cxnLst/>
            <a:rect l="l" t="t" r="r" b="b"/>
            <a:pathLst>
              <a:path w="1216746" h="1023366">
                <a:moveTo>
                  <a:pt x="0" y="0"/>
                </a:moveTo>
                <a:lnTo>
                  <a:pt x="1216746" y="0"/>
                </a:lnTo>
                <a:lnTo>
                  <a:pt x="1216746" y="1023366"/>
                </a:lnTo>
                <a:lnTo>
                  <a:pt x="0" y="1023366"/>
                </a:lnTo>
                <a:lnTo>
                  <a:pt x="0" y="0"/>
                </a:lnTo>
                <a:close/>
              </a:path>
            </a:pathLst>
          </a:custGeom>
          <a:blipFill>
            <a:blip r:embed="rId9"/>
            <a:stretch>
              <a:fillRect/>
            </a:stretch>
          </a:blipFill>
        </p:spPr>
      </p:sp>
      <p:sp>
        <p:nvSpPr>
          <p:cNvPr id="11" name="Freeform 11"/>
          <p:cNvSpPr/>
          <p:nvPr/>
        </p:nvSpPr>
        <p:spPr>
          <a:xfrm>
            <a:off x="3962707" y="3528624"/>
            <a:ext cx="715121" cy="1620119"/>
          </a:xfrm>
          <a:custGeom>
            <a:avLst/>
            <a:gdLst/>
            <a:ahLst/>
            <a:cxnLst/>
            <a:rect l="l" t="t" r="r" b="b"/>
            <a:pathLst>
              <a:path w="715121" h="1620119">
                <a:moveTo>
                  <a:pt x="0" y="0"/>
                </a:moveTo>
                <a:lnTo>
                  <a:pt x="715121" y="0"/>
                </a:lnTo>
                <a:lnTo>
                  <a:pt x="715121" y="1620119"/>
                </a:lnTo>
                <a:lnTo>
                  <a:pt x="0" y="1620119"/>
                </a:lnTo>
                <a:lnTo>
                  <a:pt x="0" y="0"/>
                </a:lnTo>
                <a:close/>
              </a:path>
            </a:pathLst>
          </a:custGeom>
          <a:blipFill>
            <a:blip r:embed="rId10"/>
            <a:stretch>
              <a:fillRect/>
            </a:stretch>
          </a:blipFill>
        </p:spPr>
      </p:sp>
      <p:sp>
        <p:nvSpPr>
          <p:cNvPr id="12" name="Freeform 12"/>
          <p:cNvSpPr/>
          <p:nvPr/>
        </p:nvSpPr>
        <p:spPr>
          <a:xfrm>
            <a:off x="5392963" y="7470413"/>
            <a:ext cx="1485607" cy="1627491"/>
          </a:xfrm>
          <a:custGeom>
            <a:avLst/>
            <a:gdLst/>
            <a:ahLst/>
            <a:cxnLst/>
            <a:rect l="l" t="t" r="r" b="b"/>
            <a:pathLst>
              <a:path w="1485607" h="1627491">
                <a:moveTo>
                  <a:pt x="0" y="0"/>
                </a:moveTo>
                <a:lnTo>
                  <a:pt x="1485607" y="0"/>
                </a:lnTo>
                <a:lnTo>
                  <a:pt x="1485607" y="1627491"/>
                </a:lnTo>
                <a:lnTo>
                  <a:pt x="0" y="1627491"/>
                </a:lnTo>
                <a:lnTo>
                  <a:pt x="0" y="0"/>
                </a:lnTo>
                <a:close/>
              </a:path>
            </a:pathLst>
          </a:custGeom>
          <a:blipFill>
            <a:blip r:embed="rId11"/>
            <a:stretch>
              <a:fillRect/>
            </a:stretch>
          </a:blipFill>
        </p:spPr>
      </p:sp>
      <p:sp>
        <p:nvSpPr>
          <p:cNvPr id="13" name="Freeform 13"/>
          <p:cNvSpPr/>
          <p:nvPr/>
        </p:nvSpPr>
        <p:spPr>
          <a:xfrm>
            <a:off x="3813852" y="7394256"/>
            <a:ext cx="1421342" cy="1627491"/>
          </a:xfrm>
          <a:custGeom>
            <a:avLst/>
            <a:gdLst/>
            <a:ahLst/>
            <a:cxnLst/>
            <a:rect l="l" t="t" r="r" b="b"/>
            <a:pathLst>
              <a:path w="1421342" h="1627491">
                <a:moveTo>
                  <a:pt x="0" y="0"/>
                </a:moveTo>
                <a:lnTo>
                  <a:pt x="1421342" y="0"/>
                </a:lnTo>
                <a:lnTo>
                  <a:pt x="1421342" y="1627491"/>
                </a:lnTo>
                <a:lnTo>
                  <a:pt x="0" y="1627491"/>
                </a:lnTo>
                <a:lnTo>
                  <a:pt x="0" y="0"/>
                </a:lnTo>
                <a:close/>
              </a:path>
            </a:pathLst>
          </a:custGeom>
          <a:blipFill>
            <a:blip r:embed="rId12"/>
            <a:stretch>
              <a:fillRect/>
            </a:stretch>
          </a:blipFill>
        </p:spPr>
      </p:sp>
      <p:sp>
        <p:nvSpPr>
          <p:cNvPr id="14" name="Freeform 14"/>
          <p:cNvSpPr/>
          <p:nvPr/>
        </p:nvSpPr>
        <p:spPr>
          <a:xfrm>
            <a:off x="12354647" y="3486856"/>
            <a:ext cx="2472271" cy="1203605"/>
          </a:xfrm>
          <a:custGeom>
            <a:avLst/>
            <a:gdLst/>
            <a:ahLst/>
            <a:cxnLst/>
            <a:rect l="l" t="t" r="r" b="b"/>
            <a:pathLst>
              <a:path w="2472271" h="1203605">
                <a:moveTo>
                  <a:pt x="0" y="0"/>
                </a:moveTo>
                <a:lnTo>
                  <a:pt x="2472271" y="0"/>
                </a:lnTo>
                <a:lnTo>
                  <a:pt x="2472271" y="1203606"/>
                </a:lnTo>
                <a:lnTo>
                  <a:pt x="0" y="1203606"/>
                </a:lnTo>
                <a:lnTo>
                  <a:pt x="0" y="0"/>
                </a:lnTo>
                <a:close/>
              </a:path>
            </a:pathLst>
          </a:custGeom>
          <a:blipFill>
            <a:blip r:embed="rId13"/>
            <a:stretch>
              <a:fillRect/>
            </a:stretch>
          </a:blipFill>
        </p:spPr>
      </p:sp>
      <p:sp>
        <p:nvSpPr>
          <p:cNvPr id="15" name="Freeform 15"/>
          <p:cNvSpPr/>
          <p:nvPr/>
        </p:nvSpPr>
        <p:spPr>
          <a:xfrm>
            <a:off x="10497032" y="5469348"/>
            <a:ext cx="891016" cy="2051317"/>
          </a:xfrm>
          <a:custGeom>
            <a:avLst/>
            <a:gdLst/>
            <a:ahLst/>
            <a:cxnLst/>
            <a:rect l="l" t="t" r="r" b="b"/>
            <a:pathLst>
              <a:path w="891016" h="2051317">
                <a:moveTo>
                  <a:pt x="0" y="0"/>
                </a:moveTo>
                <a:lnTo>
                  <a:pt x="891016" y="0"/>
                </a:lnTo>
                <a:lnTo>
                  <a:pt x="891016" y="2051317"/>
                </a:lnTo>
                <a:lnTo>
                  <a:pt x="0" y="2051317"/>
                </a:lnTo>
                <a:lnTo>
                  <a:pt x="0" y="0"/>
                </a:lnTo>
                <a:close/>
              </a:path>
            </a:pathLst>
          </a:custGeom>
          <a:blipFill>
            <a:blip r:embed="rId14"/>
            <a:stretch>
              <a:fillRect/>
            </a:stretch>
          </a:blipFill>
        </p:spPr>
      </p:sp>
      <p:sp>
        <p:nvSpPr>
          <p:cNvPr id="16" name="Freeform 16"/>
          <p:cNvSpPr/>
          <p:nvPr/>
        </p:nvSpPr>
        <p:spPr>
          <a:xfrm>
            <a:off x="7495136" y="7630809"/>
            <a:ext cx="2032703" cy="1627491"/>
          </a:xfrm>
          <a:custGeom>
            <a:avLst/>
            <a:gdLst/>
            <a:ahLst/>
            <a:cxnLst/>
            <a:rect l="l" t="t" r="r" b="b"/>
            <a:pathLst>
              <a:path w="2032703" h="1627491">
                <a:moveTo>
                  <a:pt x="0" y="0"/>
                </a:moveTo>
                <a:lnTo>
                  <a:pt x="2032703" y="0"/>
                </a:lnTo>
                <a:lnTo>
                  <a:pt x="2032703" y="1627491"/>
                </a:lnTo>
                <a:lnTo>
                  <a:pt x="0" y="1627491"/>
                </a:lnTo>
                <a:lnTo>
                  <a:pt x="0" y="0"/>
                </a:lnTo>
                <a:close/>
              </a:path>
            </a:pathLst>
          </a:custGeom>
          <a:blipFill>
            <a:blip r:embed="rId15"/>
            <a:stretch>
              <a:fillRect/>
            </a:stretch>
          </a:blipFill>
        </p:spPr>
      </p:sp>
      <p:sp>
        <p:nvSpPr>
          <p:cNvPr id="17" name="Freeform 17"/>
          <p:cNvSpPr/>
          <p:nvPr/>
        </p:nvSpPr>
        <p:spPr>
          <a:xfrm>
            <a:off x="10497032" y="7911190"/>
            <a:ext cx="1276663" cy="1343355"/>
          </a:xfrm>
          <a:custGeom>
            <a:avLst/>
            <a:gdLst/>
            <a:ahLst/>
            <a:cxnLst/>
            <a:rect l="l" t="t" r="r" b="b"/>
            <a:pathLst>
              <a:path w="1276663" h="1343355">
                <a:moveTo>
                  <a:pt x="0" y="0"/>
                </a:moveTo>
                <a:lnTo>
                  <a:pt x="1276663" y="0"/>
                </a:lnTo>
                <a:lnTo>
                  <a:pt x="1276663" y="1343355"/>
                </a:lnTo>
                <a:lnTo>
                  <a:pt x="0" y="1343355"/>
                </a:lnTo>
                <a:lnTo>
                  <a:pt x="0" y="0"/>
                </a:lnTo>
                <a:close/>
              </a:path>
            </a:pathLst>
          </a:custGeom>
          <a:blipFill>
            <a:blip r:embed="rId16"/>
            <a:stretch>
              <a:fillRect/>
            </a:stretch>
          </a:blipFill>
        </p:spPr>
      </p:sp>
      <p:sp>
        <p:nvSpPr>
          <p:cNvPr id="18" name="Freeform 13">
            <a:extLst>
              <a:ext uri="{FF2B5EF4-FFF2-40B4-BE49-F238E27FC236}">
                <a16:creationId xmlns:a16="http://schemas.microsoft.com/office/drawing/2014/main" id="{364E4AB3-6D0A-C172-95FF-05AE0D88533B}"/>
              </a:ext>
            </a:extLst>
          </p:cNvPr>
          <p:cNvSpPr/>
          <p:nvPr/>
        </p:nvSpPr>
        <p:spPr>
          <a:xfrm>
            <a:off x="3966252" y="7546656"/>
            <a:ext cx="1421342" cy="1627491"/>
          </a:xfrm>
          <a:custGeom>
            <a:avLst/>
            <a:gdLst/>
            <a:ahLst/>
            <a:cxnLst/>
            <a:rect l="l" t="t" r="r" b="b"/>
            <a:pathLst>
              <a:path w="1421342" h="1627491">
                <a:moveTo>
                  <a:pt x="0" y="0"/>
                </a:moveTo>
                <a:lnTo>
                  <a:pt x="1421342" y="0"/>
                </a:lnTo>
                <a:lnTo>
                  <a:pt x="1421342" y="1627491"/>
                </a:lnTo>
                <a:lnTo>
                  <a:pt x="0" y="1627491"/>
                </a:lnTo>
                <a:lnTo>
                  <a:pt x="0" y="0"/>
                </a:lnTo>
                <a:close/>
              </a:path>
            </a:pathLst>
          </a:custGeom>
          <a:blipFill>
            <a:blip r:embed="rId1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97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916" b="-86898"/>
            </a:stretch>
          </a:blipFill>
        </p:spPr>
      </p:sp>
      <p:sp>
        <p:nvSpPr>
          <p:cNvPr id="3" name="Szövegdoboz 2"/>
          <p:cNvSpPr txBox="1"/>
          <p:nvPr/>
        </p:nvSpPr>
        <p:spPr>
          <a:xfrm>
            <a:off x="1722754" y="3009900"/>
            <a:ext cx="15346045" cy="3447098"/>
          </a:xfrm>
          <a:prstGeom prst="rect">
            <a:avLst/>
          </a:prstGeom>
          <a:noFill/>
        </p:spPr>
        <p:txBody>
          <a:bodyPr wrap="square" rtlCol="0">
            <a:spAutoFit/>
          </a:bodyPr>
          <a:lstStyle/>
          <a:p>
            <a:pPr algn="ctr"/>
            <a:r>
              <a:rPr lang="hu-HU" sz="8000" b="1" dirty="0" err="1">
                <a:solidFill>
                  <a:schemeClr val="bg1"/>
                </a:solidFill>
              </a:rPr>
              <a:t>Discover</a:t>
            </a:r>
            <a:r>
              <a:rPr lang="hu-HU" sz="8000" b="1" dirty="0">
                <a:solidFill>
                  <a:schemeClr val="bg1"/>
                </a:solidFill>
              </a:rPr>
              <a:t> </a:t>
            </a:r>
            <a:r>
              <a:rPr lang="hu-HU" sz="8000" b="1" dirty="0" err="1">
                <a:solidFill>
                  <a:schemeClr val="bg1"/>
                </a:solidFill>
              </a:rPr>
              <a:t>the</a:t>
            </a:r>
            <a:r>
              <a:rPr lang="hu-HU" sz="8000" b="1" dirty="0">
                <a:solidFill>
                  <a:schemeClr val="bg1"/>
                </a:solidFill>
              </a:rPr>
              <a:t> </a:t>
            </a:r>
            <a:r>
              <a:rPr lang="hu-HU" sz="8000" b="1" dirty="0" err="1">
                <a:solidFill>
                  <a:schemeClr val="bg1"/>
                </a:solidFill>
              </a:rPr>
              <a:t>Green</a:t>
            </a:r>
            <a:r>
              <a:rPr lang="hu-HU" sz="8000" b="1" dirty="0">
                <a:solidFill>
                  <a:schemeClr val="bg1"/>
                </a:solidFill>
              </a:rPr>
              <a:t> Life </a:t>
            </a:r>
            <a:r>
              <a:rPr lang="hu-HU" sz="8000" b="1" dirty="0" err="1">
                <a:solidFill>
                  <a:schemeClr val="bg1"/>
                </a:solidFill>
              </a:rPr>
              <a:t>with</a:t>
            </a:r>
            <a:r>
              <a:rPr lang="hu-HU" sz="8000" b="1" dirty="0">
                <a:solidFill>
                  <a:schemeClr val="bg1"/>
                </a:solidFill>
              </a:rPr>
              <a:t> </a:t>
            </a:r>
            <a:r>
              <a:rPr lang="hu-HU" sz="8000" b="1" dirty="0" err="1">
                <a:solidFill>
                  <a:schemeClr val="bg1"/>
                </a:solidFill>
              </a:rPr>
              <a:t>Robots</a:t>
            </a:r>
            <a:endParaRPr lang="hu-HU" sz="8000" b="1" dirty="0">
              <a:solidFill>
                <a:schemeClr val="bg1"/>
              </a:solidFill>
            </a:endParaRPr>
          </a:p>
          <a:p>
            <a:pPr algn="ctr"/>
            <a:endParaRPr lang="hu-HU" sz="7000" b="1" dirty="0">
              <a:solidFill>
                <a:schemeClr val="bg1"/>
              </a:solidFill>
            </a:endParaRPr>
          </a:p>
          <a:p>
            <a:pPr algn="ctr"/>
            <a:r>
              <a:rPr lang="hu-HU" sz="5000" dirty="0">
                <a:solidFill>
                  <a:schemeClr val="bg1"/>
                </a:solidFill>
              </a:rPr>
              <a:t>2023-1-HU01-KA210-VET-000156243</a:t>
            </a:r>
          </a:p>
          <a:p>
            <a:pPr algn="ctr"/>
            <a:endParaRPr lang="hu-HU" dirty="0"/>
          </a:p>
        </p:txBody>
      </p:sp>
      <p:pic>
        <p:nvPicPr>
          <p:cNvPr id="4" name="Kép 3"/>
          <p:cNvPicPr/>
          <p:nvPr/>
        </p:nvPicPr>
        <p:blipFill rotWithShape="1">
          <a:blip r:embed="rId3">
            <a:extLst>
              <a:ext uri="{28A0092B-C50C-407E-A947-70E740481C1C}">
                <a14:useLocalDpi xmlns:a14="http://schemas.microsoft.com/office/drawing/2010/main" val="0"/>
              </a:ext>
            </a:extLst>
          </a:blip>
          <a:srcRect l="22865" t="56216" r="24477" b="23068"/>
          <a:stretch/>
        </p:blipFill>
        <p:spPr bwMode="auto">
          <a:xfrm>
            <a:off x="5791200" y="7962900"/>
            <a:ext cx="5731510" cy="12680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8545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916" b="-86898"/>
            </a:stretch>
          </a:blipFill>
        </p:spPr>
      </p:sp>
      <p:sp>
        <p:nvSpPr>
          <p:cNvPr id="3" name="Freeform 3"/>
          <p:cNvSpPr/>
          <p:nvPr/>
        </p:nvSpPr>
        <p:spPr>
          <a:xfrm>
            <a:off x="-2576678" y="6172200"/>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4" name="Freeform 4"/>
          <p:cNvSpPr/>
          <p:nvPr/>
        </p:nvSpPr>
        <p:spPr>
          <a:xfrm>
            <a:off x="3268070" y="-2818506"/>
            <a:ext cx="4825046" cy="4219769"/>
          </a:xfrm>
          <a:custGeom>
            <a:avLst/>
            <a:gdLst/>
            <a:ahLst/>
            <a:cxnLst/>
            <a:rect l="l" t="t" r="r" b="b"/>
            <a:pathLst>
              <a:path w="4825046" h="4219769">
                <a:moveTo>
                  <a:pt x="0" y="0"/>
                </a:moveTo>
                <a:lnTo>
                  <a:pt x="4825046" y="0"/>
                </a:lnTo>
                <a:lnTo>
                  <a:pt x="4825046" y="4219769"/>
                </a:lnTo>
                <a:lnTo>
                  <a:pt x="0" y="4219769"/>
                </a:lnTo>
                <a:lnTo>
                  <a:pt x="0" y="0"/>
                </a:lnTo>
                <a:close/>
              </a:path>
            </a:pathLst>
          </a:custGeom>
          <a:blipFill>
            <a:blip r:embed="rId4"/>
            <a:stretch>
              <a:fillRect/>
            </a:stretch>
          </a:blipFill>
        </p:spPr>
      </p:sp>
      <p:sp>
        <p:nvSpPr>
          <p:cNvPr id="5" name="Freeform 5"/>
          <p:cNvSpPr/>
          <p:nvPr/>
        </p:nvSpPr>
        <p:spPr>
          <a:xfrm>
            <a:off x="14161481" y="-4114800"/>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6" name="TextBox 6"/>
          <p:cNvSpPr txBox="1"/>
          <p:nvPr/>
        </p:nvSpPr>
        <p:spPr>
          <a:xfrm>
            <a:off x="2850925" y="5537591"/>
            <a:ext cx="6926813" cy="1924886"/>
          </a:xfrm>
          <a:prstGeom prst="rect">
            <a:avLst/>
          </a:prstGeom>
        </p:spPr>
        <p:txBody>
          <a:bodyPr lIns="0" tIns="0" rIns="0" bIns="0" rtlCol="0" anchor="t">
            <a:spAutoFit/>
          </a:bodyPr>
          <a:lstStyle/>
          <a:p>
            <a:pPr algn="ctr">
              <a:lnSpc>
                <a:spcPts val="3799"/>
              </a:lnSpc>
            </a:pPr>
            <a:r>
              <a:rPr lang="hu-HU" sz="2714" dirty="0" err="1">
                <a:solidFill>
                  <a:schemeClr val="bg1"/>
                </a:solidFill>
                <a:latin typeface="Poppins Light"/>
                <a:ea typeface="Poppins Light"/>
                <a:cs typeface="Poppins Light"/>
                <a:sym typeface="Poppins Light"/>
              </a:rPr>
              <a:t>Made</a:t>
            </a:r>
            <a:r>
              <a:rPr lang="hu-HU" sz="2714" dirty="0">
                <a:solidFill>
                  <a:schemeClr val="bg1"/>
                </a:solidFill>
                <a:latin typeface="Poppins Light"/>
                <a:ea typeface="Poppins Light"/>
                <a:cs typeface="Poppins Light"/>
                <a:sym typeface="Poppins Light"/>
              </a:rPr>
              <a:t> </a:t>
            </a:r>
            <a:r>
              <a:rPr lang="hu-HU" sz="2714" dirty="0" err="1">
                <a:solidFill>
                  <a:schemeClr val="bg1"/>
                </a:solidFill>
                <a:latin typeface="Poppins Light"/>
                <a:ea typeface="Poppins Light"/>
                <a:cs typeface="Poppins Light"/>
                <a:sym typeface="Poppins Light"/>
              </a:rPr>
              <a:t>by</a:t>
            </a:r>
            <a:r>
              <a:rPr lang="hu-HU" sz="2714" dirty="0">
                <a:solidFill>
                  <a:schemeClr val="bg1"/>
                </a:solidFill>
                <a:latin typeface="Poppins Light"/>
                <a:ea typeface="Poppins Light"/>
                <a:cs typeface="Poppins Light"/>
                <a:sym typeface="Poppins Light"/>
              </a:rPr>
              <a:t>: </a:t>
            </a:r>
            <a:br>
              <a:rPr lang="hu-HU" sz="2714" dirty="0">
                <a:solidFill>
                  <a:schemeClr val="bg1"/>
                </a:solidFill>
                <a:latin typeface="Poppins Light"/>
                <a:ea typeface="Poppins Light"/>
                <a:cs typeface="Poppins Light"/>
                <a:sym typeface="Poppins Light"/>
              </a:rPr>
            </a:br>
            <a:r>
              <a:rPr lang="hu-HU" sz="2714" dirty="0">
                <a:solidFill>
                  <a:schemeClr val="bg1"/>
                </a:solidFill>
                <a:latin typeface="Poppins Light"/>
                <a:ea typeface="Poppins Light"/>
                <a:cs typeface="Poppins Light"/>
                <a:sym typeface="Poppins Light"/>
              </a:rPr>
              <a:t>Szőke Fanni</a:t>
            </a:r>
          </a:p>
          <a:p>
            <a:pPr algn="ctr">
              <a:lnSpc>
                <a:spcPts val="3799"/>
              </a:lnSpc>
            </a:pPr>
            <a:r>
              <a:rPr lang="hu-HU" sz="2714" dirty="0">
                <a:solidFill>
                  <a:schemeClr val="bg1"/>
                </a:solidFill>
                <a:latin typeface="Poppins Light"/>
                <a:ea typeface="Poppins Light"/>
                <a:cs typeface="Poppins Light"/>
                <a:sym typeface="Poppins Light"/>
              </a:rPr>
              <a:t>Kovács Krisztián</a:t>
            </a:r>
          </a:p>
          <a:p>
            <a:pPr algn="ctr">
              <a:lnSpc>
                <a:spcPts val="3799"/>
              </a:lnSpc>
            </a:pPr>
            <a:r>
              <a:rPr lang="hu-HU" sz="2714" dirty="0">
                <a:solidFill>
                  <a:schemeClr val="bg1"/>
                </a:solidFill>
                <a:latin typeface="Poppins Light"/>
                <a:ea typeface="Poppins Light"/>
                <a:cs typeface="Poppins Light"/>
                <a:sym typeface="Poppins Light"/>
              </a:rPr>
              <a:t>Fekete Dániel</a:t>
            </a:r>
            <a:endParaRPr lang="en-US" sz="2714" dirty="0">
              <a:solidFill>
                <a:schemeClr val="bg1"/>
              </a:solidFill>
              <a:latin typeface="Poppins Light"/>
              <a:ea typeface="Poppins Light"/>
              <a:cs typeface="Poppins Light"/>
              <a:sym typeface="Poppins Light"/>
            </a:endParaRPr>
          </a:p>
        </p:txBody>
      </p:sp>
      <p:sp>
        <p:nvSpPr>
          <p:cNvPr id="7" name="Freeform 7"/>
          <p:cNvSpPr/>
          <p:nvPr/>
        </p:nvSpPr>
        <p:spPr>
          <a:xfrm>
            <a:off x="-1520426" y="1361721"/>
            <a:ext cx="3948234" cy="1724379"/>
          </a:xfrm>
          <a:custGeom>
            <a:avLst/>
            <a:gdLst/>
            <a:ahLst/>
            <a:cxnLst/>
            <a:rect l="l" t="t" r="r" b="b"/>
            <a:pathLst>
              <a:path w="3948234" h="1724379">
                <a:moveTo>
                  <a:pt x="0" y="0"/>
                </a:moveTo>
                <a:lnTo>
                  <a:pt x="3948234" y="0"/>
                </a:lnTo>
                <a:lnTo>
                  <a:pt x="3948234" y="1724379"/>
                </a:lnTo>
                <a:lnTo>
                  <a:pt x="0" y="1724379"/>
                </a:lnTo>
                <a:lnTo>
                  <a:pt x="0" y="0"/>
                </a:lnTo>
                <a:close/>
              </a:path>
            </a:pathLst>
          </a:custGeom>
          <a:blipFill>
            <a:blip r:embed="rId5"/>
            <a:stretch>
              <a:fillRect/>
            </a:stretch>
          </a:blipFill>
        </p:spPr>
      </p:sp>
      <p:sp>
        <p:nvSpPr>
          <p:cNvPr id="8" name="Freeform 8"/>
          <p:cNvSpPr/>
          <p:nvPr/>
        </p:nvSpPr>
        <p:spPr>
          <a:xfrm>
            <a:off x="4601689" y="8426785"/>
            <a:ext cx="4729467" cy="4047169"/>
          </a:xfrm>
          <a:custGeom>
            <a:avLst/>
            <a:gdLst/>
            <a:ahLst/>
            <a:cxnLst/>
            <a:rect l="l" t="t" r="r" b="b"/>
            <a:pathLst>
              <a:path w="4729467" h="4047169">
                <a:moveTo>
                  <a:pt x="0" y="0"/>
                </a:moveTo>
                <a:lnTo>
                  <a:pt x="4729467" y="0"/>
                </a:lnTo>
                <a:lnTo>
                  <a:pt x="4729467" y="4047170"/>
                </a:lnTo>
                <a:lnTo>
                  <a:pt x="0" y="4047170"/>
                </a:lnTo>
                <a:lnTo>
                  <a:pt x="0" y="0"/>
                </a:lnTo>
                <a:close/>
              </a:path>
            </a:pathLst>
          </a:custGeom>
          <a:blipFill>
            <a:blip r:embed="rId6"/>
            <a:stretch>
              <a:fillRect/>
            </a:stretch>
          </a:blipFill>
        </p:spPr>
      </p:sp>
      <p:sp>
        <p:nvSpPr>
          <p:cNvPr id="9" name="TextBox 9"/>
          <p:cNvSpPr txBox="1"/>
          <p:nvPr/>
        </p:nvSpPr>
        <p:spPr>
          <a:xfrm>
            <a:off x="2676221" y="2296137"/>
            <a:ext cx="8127324" cy="2668808"/>
          </a:xfrm>
          <a:prstGeom prst="rect">
            <a:avLst/>
          </a:prstGeom>
        </p:spPr>
        <p:txBody>
          <a:bodyPr lIns="0" tIns="0" rIns="0" bIns="0" rtlCol="0" anchor="t">
            <a:spAutoFit/>
          </a:bodyPr>
          <a:lstStyle/>
          <a:p>
            <a:pPr algn="ctr">
              <a:lnSpc>
                <a:spcPts val="5147"/>
              </a:lnSpc>
            </a:pPr>
            <a:r>
              <a:rPr lang="en-US" sz="9600" dirty="0">
                <a:solidFill>
                  <a:schemeClr val="bg1"/>
                </a:solidFill>
                <a:latin typeface="Computer Says No"/>
                <a:ea typeface="Computer Says No"/>
                <a:cs typeface="Computer Says No"/>
                <a:sym typeface="Computer Says No"/>
              </a:rPr>
              <a:t>Robots vs. Manpower: Advantages, Disadvantages, and Implications</a:t>
            </a:r>
          </a:p>
        </p:txBody>
      </p:sp>
      <p:sp>
        <p:nvSpPr>
          <p:cNvPr id="10" name="TextBox 10"/>
          <p:cNvSpPr txBox="1"/>
          <p:nvPr/>
        </p:nvSpPr>
        <p:spPr>
          <a:xfrm>
            <a:off x="2850925" y="3372520"/>
            <a:ext cx="7103952" cy="654025"/>
          </a:xfrm>
          <a:prstGeom prst="rect">
            <a:avLst/>
          </a:prstGeom>
        </p:spPr>
        <p:txBody>
          <a:bodyPr wrap="square" lIns="0" tIns="0" rIns="0" bIns="0" rtlCol="0" anchor="t">
            <a:spAutoFit/>
          </a:bodyPr>
          <a:lstStyle/>
          <a:p>
            <a:pPr algn="ctr">
              <a:lnSpc>
                <a:spcPts val="5147"/>
              </a:lnSpc>
            </a:pPr>
            <a:endParaRPr lang="en-US" sz="7148" dirty="0">
              <a:solidFill>
                <a:schemeClr val="bg1"/>
              </a:solidFill>
              <a:latin typeface="Computer Says No"/>
              <a:ea typeface="Computer Says No"/>
              <a:cs typeface="Computer Says No"/>
              <a:sym typeface="Computer Says No"/>
            </a:endParaRPr>
          </a:p>
        </p:txBody>
      </p:sp>
      <p:sp>
        <p:nvSpPr>
          <p:cNvPr id="11" name="Freeform 11"/>
          <p:cNvSpPr/>
          <p:nvPr/>
        </p:nvSpPr>
        <p:spPr>
          <a:xfrm flipH="1">
            <a:off x="9331156" y="1563451"/>
            <a:ext cx="7573219" cy="8296504"/>
          </a:xfrm>
          <a:custGeom>
            <a:avLst/>
            <a:gdLst/>
            <a:ahLst/>
            <a:cxnLst/>
            <a:rect l="l" t="t" r="r" b="b"/>
            <a:pathLst>
              <a:path w="7573219" h="8296504">
                <a:moveTo>
                  <a:pt x="7573219" y="0"/>
                </a:moveTo>
                <a:lnTo>
                  <a:pt x="0" y="0"/>
                </a:lnTo>
                <a:lnTo>
                  <a:pt x="0" y="8296504"/>
                </a:lnTo>
                <a:lnTo>
                  <a:pt x="7573219" y="8296504"/>
                </a:lnTo>
                <a:lnTo>
                  <a:pt x="7573219" y="0"/>
                </a:lnTo>
                <a:close/>
              </a:path>
            </a:pathLst>
          </a:custGeom>
          <a:blipFill>
            <a:blip r:embed="rId7"/>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069">
                <a:alpha val="100000"/>
              </a:srgbClr>
            </a:gs>
            <a:gs pos="50000">
              <a:srgbClr val="5527F5">
                <a:alpha val="100000"/>
              </a:srgbClr>
            </a:gs>
            <a:gs pos="100000">
              <a:srgbClr val="131FA8">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894941" y="490155"/>
            <a:ext cx="5726139" cy="2500874"/>
          </a:xfrm>
          <a:custGeom>
            <a:avLst/>
            <a:gdLst/>
            <a:ahLst/>
            <a:cxnLst/>
            <a:rect l="l" t="t" r="r" b="b"/>
            <a:pathLst>
              <a:path w="5726139" h="2500874">
                <a:moveTo>
                  <a:pt x="0" y="0"/>
                </a:moveTo>
                <a:lnTo>
                  <a:pt x="5726138" y="0"/>
                </a:lnTo>
                <a:lnTo>
                  <a:pt x="5726138" y="2500874"/>
                </a:lnTo>
                <a:lnTo>
                  <a:pt x="0" y="2500874"/>
                </a:lnTo>
                <a:lnTo>
                  <a:pt x="0" y="0"/>
                </a:lnTo>
                <a:close/>
              </a:path>
            </a:pathLst>
          </a:custGeom>
          <a:blipFill>
            <a:blip r:embed="rId2"/>
            <a:stretch>
              <a:fillRect/>
            </a:stretch>
          </a:blipFill>
        </p:spPr>
      </p:sp>
      <p:sp>
        <p:nvSpPr>
          <p:cNvPr id="3" name="AutoShape 3"/>
          <p:cNvSpPr/>
          <p:nvPr/>
        </p:nvSpPr>
        <p:spPr>
          <a:xfrm flipH="1" flipV="1">
            <a:off x="17259300" y="1028700"/>
            <a:ext cx="0" cy="5786479"/>
          </a:xfrm>
          <a:prstGeom prst="line">
            <a:avLst/>
          </a:prstGeom>
          <a:ln w="38100" cap="flat">
            <a:solidFill>
              <a:srgbClr val="FFFFFF"/>
            </a:solidFill>
            <a:prstDash val="solid"/>
            <a:headEnd type="none" w="sm" len="sm"/>
            <a:tailEnd type="none" w="sm" len="sm"/>
          </a:ln>
        </p:spPr>
      </p:sp>
      <p:grpSp>
        <p:nvGrpSpPr>
          <p:cNvPr id="4" name="Group 4"/>
          <p:cNvGrpSpPr/>
          <p:nvPr/>
        </p:nvGrpSpPr>
        <p:grpSpPr>
          <a:xfrm>
            <a:off x="1028700" y="4234201"/>
            <a:ext cx="9897232" cy="5006268"/>
            <a:chOff x="0" y="0"/>
            <a:chExt cx="13196309" cy="6675023"/>
          </a:xfrm>
        </p:grpSpPr>
        <p:sp>
          <p:nvSpPr>
            <p:cNvPr id="5" name="AutoShape 5"/>
            <p:cNvSpPr/>
            <p:nvPr/>
          </p:nvSpPr>
          <p:spPr>
            <a:xfrm flipV="1">
              <a:off x="25400" y="0"/>
              <a:ext cx="0" cy="6675023"/>
            </a:xfrm>
            <a:prstGeom prst="line">
              <a:avLst/>
            </a:prstGeom>
            <a:ln w="50800" cap="flat">
              <a:solidFill>
                <a:srgbClr val="FFFFFF"/>
              </a:solidFill>
              <a:prstDash val="solid"/>
              <a:headEnd type="none" w="sm" len="sm"/>
              <a:tailEnd type="none" w="sm" len="sm"/>
            </a:ln>
          </p:spPr>
        </p:sp>
        <p:sp>
          <p:nvSpPr>
            <p:cNvPr id="6" name="AutoShape 6"/>
            <p:cNvSpPr/>
            <p:nvPr/>
          </p:nvSpPr>
          <p:spPr>
            <a:xfrm>
              <a:off x="0" y="6649623"/>
              <a:ext cx="13196309" cy="0"/>
            </a:xfrm>
            <a:prstGeom prst="line">
              <a:avLst/>
            </a:prstGeom>
            <a:ln w="50800" cap="flat">
              <a:solidFill>
                <a:srgbClr val="FFFFFF"/>
              </a:solidFill>
              <a:prstDash val="solid"/>
              <a:headEnd type="none" w="sm" len="sm"/>
              <a:tailEnd type="none" w="sm" len="sm"/>
            </a:ln>
          </p:spPr>
        </p:sp>
      </p:grpSp>
      <p:sp>
        <p:nvSpPr>
          <p:cNvPr id="7" name="Freeform 7"/>
          <p:cNvSpPr/>
          <p:nvPr/>
        </p:nvSpPr>
        <p:spPr>
          <a:xfrm>
            <a:off x="10925932" y="5660310"/>
            <a:ext cx="6819964" cy="5836080"/>
          </a:xfrm>
          <a:custGeom>
            <a:avLst/>
            <a:gdLst/>
            <a:ahLst/>
            <a:cxnLst/>
            <a:rect l="l" t="t" r="r" b="b"/>
            <a:pathLst>
              <a:path w="6819964" h="5836080">
                <a:moveTo>
                  <a:pt x="0" y="0"/>
                </a:moveTo>
                <a:lnTo>
                  <a:pt x="6819964" y="0"/>
                </a:lnTo>
                <a:lnTo>
                  <a:pt x="6819964" y="5836081"/>
                </a:lnTo>
                <a:lnTo>
                  <a:pt x="0" y="5836081"/>
                </a:lnTo>
                <a:lnTo>
                  <a:pt x="0" y="0"/>
                </a:lnTo>
                <a:close/>
              </a:path>
            </a:pathLst>
          </a:custGeom>
          <a:blipFill>
            <a:blip r:embed="rId3"/>
            <a:stretch>
              <a:fillRect/>
            </a:stretch>
          </a:blipFill>
        </p:spPr>
      </p:sp>
      <p:sp>
        <p:nvSpPr>
          <p:cNvPr id="8" name="TextBox 8"/>
          <p:cNvSpPr txBox="1"/>
          <p:nvPr/>
        </p:nvSpPr>
        <p:spPr>
          <a:xfrm>
            <a:off x="4831198" y="1151498"/>
            <a:ext cx="5353298" cy="1273011"/>
          </a:xfrm>
          <a:prstGeom prst="rect">
            <a:avLst/>
          </a:prstGeom>
        </p:spPr>
        <p:txBody>
          <a:bodyPr lIns="0" tIns="0" rIns="0" bIns="0" rtlCol="0" anchor="t">
            <a:spAutoFit/>
          </a:bodyPr>
          <a:lstStyle/>
          <a:p>
            <a:pPr marL="0" lvl="0" indent="0" algn="ctr">
              <a:lnSpc>
                <a:spcPts val="8583"/>
              </a:lnSpc>
              <a:spcBef>
                <a:spcPct val="0"/>
              </a:spcBef>
            </a:pPr>
            <a:r>
              <a:rPr lang="en-US" sz="11922" dirty="0">
                <a:solidFill>
                  <a:srgbClr val="6866E1"/>
                </a:solidFill>
                <a:latin typeface="Computer Says No"/>
                <a:ea typeface="Computer Says No"/>
                <a:cs typeface="Computer Says No"/>
                <a:sym typeface="Computer Says No"/>
              </a:rPr>
              <a:t>AGENDA</a:t>
            </a:r>
          </a:p>
        </p:txBody>
      </p:sp>
      <p:sp>
        <p:nvSpPr>
          <p:cNvPr id="9" name="TextBox 9"/>
          <p:cNvSpPr txBox="1"/>
          <p:nvPr/>
        </p:nvSpPr>
        <p:spPr>
          <a:xfrm>
            <a:off x="1752598" y="3397920"/>
            <a:ext cx="8062789" cy="5486374"/>
          </a:xfrm>
          <a:prstGeom prst="rect">
            <a:avLst/>
          </a:prstGeom>
        </p:spPr>
        <p:txBody>
          <a:bodyPr wrap="square" lIns="0" tIns="0" rIns="0" bIns="0" rtlCol="0" anchor="t">
            <a:spAutoFit/>
          </a:bodyPr>
          <a:lstStyle/>
          <a:p>
            <a:pPr marL="660796" lvl="1" indent="-330398" algn="l">
              <a:lnSpc>
                <a:spcPts val="4284"/>
              </a:lnSpc>
              <a:buFont typeface="Arial"/>
              <a:buChar char="•"/>
            </a:pPr>
            <a:r>
              <a:rPr lang="en-US" sz="3060" dirty="0">
                <a:solidFill>
                  <a:srgbClr val="FFFFFF"/>
                </a:solidFill>
                <a:latin typeface="Poppins Light"/>
                <a:ea typeface="Poppins Light"/>
                <a:cs typeface="Poppins Light"/>
                <a:sym typeface="Poppins Light"/>
              </a:rPr>
              <a:t>Introduction</a:t>
            </a:r>
          </a:p>
          <a:p>
            <a:pPr marL="660796" lvl="1" indent="-330398" algn="l">
              <a:lnSpc>
                <a:spcPts val="4284"/>
              </a:lnSpc>
              <a:buFont typeface="Arial"/>
              <a:buChar char="•"/>
            </a:pPr>
            <a:r>
              <a:rPr lang="hu-HU" sz="3060" dirty="0" err="1">
                <a:solidFill>
                  <a:srgbClr val="FFFFFF"/>
                </a:solidFill>
                <a:latin typeface="Poppins Light"/>
                <a:ea typeface="Poppins Light"/>
                <a:cs typeface="Poppins Light"/>
                <a:sym typeface="Poppins Light"/>
              </a:rPr>
              <a:t>Defining</a:t>
            </a:r>
            <a:r>
              <a:rPr lang="hu-HU" sz="3060" dirty="0">
                <a:solidFill>
                  <a:srgbClr val="FFFFFF"/>
                </a:solidFill>
                <a:latin typeface="Poppins Light"/>
                <a:ea typeface="Poppins Light"/>
                <a:cs typeface="Poppins Light"/>
                <a:sym typeface="Poppins Light"/>
              </a:rPr>
              <a:t> </a:t>
            </a:r>
            <a:r>
              <a:rPr lang="hu-HU" sz="3060" dirty="0" err="1">
                <a:solidFill>
                  <a:srgbClr val="FFFFFF"/>
                </a:solidFill>
                <a:latin typeface="Poppins Light"/>
                <a:ea typeface="Poppins Light"/>
                <a:cs typeface="Poppins Light"/>
                <a:sym typeface="Poppins Light"/>
              </a:rPr>
              <a:t>robots</a:t>
            </a:r>
            <a:r>
              <a:rPr lang="hu-HU" sz="3060" dirty="0">
                <a:solidFill>
                  <a:srgbClr val="FFFFFF"/>
                </a:solidFill>
                <a:latin typeface="Poppins Light"/>
                <a:ea typeface="Poppins Light"/>
                <a:cs typeface="Poppins Light"/>
                <a:sym typeface="Poppins Light"/>
              </a:rPr>
              <a:t> and man </a:t>
            </a:r>
            <a:r>
              <a:rPr lang="hu-HU" sz="3060" dirty="0" err="1">
                <a:solidFill>
                  <a:srgbClr val="FFFFFF"/>
                </a:solidFill>
                <a:latin typeface="Poppins Light"/>
                <a:ea typeface="Poppins Light"/>
                <a:cs typeface="Poppins Light"/>
                <a:sym typeface="Poppins Light"/>
              </a:rPr>
              <a:t>power</a:t>
            </a:r>
            <a:endParaRPr lang="en-US" sz="3060" dirty="0">
              <a:solidFill>
                <a:srgbClr val="FFFFFF"/>
              </a:solidFill>
              <a:latin typeface="Poppins Light"/>
              <a:ea typeface="Poppins Light"/>
              <a:cs typeface="Poppins Light"/>
              <a:sym typeface="Poppins Light"/>
            </a:endParaRPr>
          </a:p>
          <a:p>
            <a:pPr marL="787598" lvl="1" indent="-457200">
              <a:lnSpc>
                <a:spcPts val="4284"/>
              </a:lnSpc>
              <a:buFont typeface="Arial" panose="020B0604020202020204" pitchFamily="34" charset="0"/>
              <a:buChar char="•"/>
            </a:pPr>
            <a:r>
              <a:rPr lang="en-US" sz="3060" dirty="0">
                <a:solidFill>
                  <a:srgbClr val="FFFFFF"/>
                </a:solidFill>
                <a:latin typeface="Poppins Light"/>
                <a:ea typeface="Poppins Light"/>
                <a:cs typeface="Poppins Light"/>
                <a:sym typeface="Poppins Light"/>
              </a:rPr>
              <a:t>Advantages of Using Robots</a:t>
            </a:r>
            <a:endParaRPr lang="hu-HU" sz="3060" dirty="0">
              <a:solidFill>
                <a:srgbClr val="FFFFFF"/>
              </a:solidFill>
              <a:latin typeface="Poppins Light"/>
              <a:ea typeface="Poppins Light"/>
              <a:cs typeface="Poppins Light"/>
              <a:sym typeface="Poppins Light"/>
            </a:endParaRPr>
          </a:p>
          <a:p>
            <a:pPr marL="787598" lvl="1" indent="-457200">
              <a:lnSpc>
                <a:spcPts val="4284"/>
              </a:lnSpc>
              <a:buFont typeface="Arial" panose="020B0604020202020204" pitchFamily="34" charset="0"/>
              <a:buChar char="•"/>
            </a:pPr>
            <a:r>
              <a:rPr lang="en-US" sz="3060" dirty="0">
                <a:solidFill>
                  <a:srgbClr val="FFFFFF"/>
                </a:solidFill>
                <a:latin typeface="Poppins Light"/>
                <a:ea typeface="Poppins Light"/>
                <a:cs typeface="Poppins Light"/>
                <a:sym typeface="Poppins Light"/>
              </a:rPr>
              <a:t>Disadvantages of Using Robots </a:t>
            </a:r>
          </a:p>
          <a:p>
            <a:pPr marL="660796" lvl="1" indent="-330398">
              <a:lnSpc>
                <a:spcPts val="4284"/>
              </a:lnSpc>
              <a:buFont typeface="Arial"/>
              <a:buChar char="•"/>
            </a:pPr>
            <a:r>
              <a:rPr lang="en-US" sz="3060" dirty="0">
                <a:solidFill>
                  <a:srgbClr val="FFFFFF"/>
                </a:solidFill>
                <a:latin typeface="Poppins Light"/>
                <a:ea typeface="Poppins Light"/>
                <a:cs typeface="Poppins Light"/>
                <a:sym typeface="Poppins Light"/>
              </a:rPr>
              <a:t>Advantages of Using Manpower</a:t>
            </a:r>
            <a:endParaRPr lang="hu-HU" sz="3060" dirty="0">
              <a:solidFill>
                <a:srgbClr val="FFFFFF"/>
              </a:solidFill>
              <a:latin typeface="Poppins Light"/>
              <a:ea typeface="Poppins Light"/>
              <a:cs typeface="Poppins Light"/>
              <a:sym typeface="Poppins Light"/>
            </a:endParaRPr>
          </a:p>
          <a:p>
            <a:pPr marL="660796" lvl="1" indent="-330398">
              <a:lnSpc>
                <a:spcPts val="4284"/>
              </a:lnSpc>
              <a:buFont typeface="Arial"/>
              <a:buChar char="•"/>
            </a:pPr>
            <a:r>
              <a:rPr lang="en-US" sz="3060" dirty="0">
                <a:solidFill>
                  <a:srgbClr val="FFFFFF"/>
                </a:solidFill>
                <a:latin typeface="Poppins Light"/>
                <a:ea typeface="Poppins Light"/>
                <a:cs typeface="Poppins Light"/>
                <a:sym typeface="Poppins Light"/>
              </a:rPr>
              <a:t>Disadvantages of Using Manpower</a:t>
            </a:r>
            <a:endParaRPr lang="hu-HU" sz="3060" dirty="0">
              <a:solidFill>
                <a:srgbClr val="FFFFFF"/>
              </a:solidFill>
              <a:latin typeface="Poppins Light"/>
              <a:ea typeface="Poppins Light"/>
              <a:cs typeface="Poppins Light"/>
              <a:sym typeface="Poppins Light"/>
            </a:endParaRPr>
          </a:p>
          <a:p>
            <a:pPr marL="660796" lvl="1" indent="-330398">
              <a:lnSpc>
                <a:spcPts val="4284"/>
              </a:lnSpc>
              <a:buFont typeface="Arial"/>
              <a:buChar char="•"/>
            </a:pPr>
            <a:r>
              <a:rPr lang="en-US" sz="3060" dirty="0">
                <a:solidFill>
                  <a:srgbClr val="FFFFFF"/>
                </a:solidFill>
                <a:latin typeface="Poppins Light"/>
                <a:ea typeface="Poppins Light"/>
                <a:cs typeface="Poppins Light"/>
                <a:sym typeface="Poppins Light"/>
              </a:rPr>
              <a:t>Industry-Specific Comparisons </a:t>
            </a:r>
            <a:endParaRPr lang="hu-HU" sz="3060" dirty="0">
              <a:solidFill>
                <a:srgbClr val="FFFFFF"/>
              </a:solidFill>
              <a:latin typeface="Poppins Light"/>
              <a:ea typeface="Poppins Light"/>
              <a:cs typeface="Poppins Light"/>
              <a:sym typeface="Poppins Light"/>
            </a:endParaRPr>
          </a:p>
          <a:p>
            <a:pPr marL="660796" lvl="1" indent="-330398">
              <a:lnSpc>
                <a:spcPts val="4284"/>
              </a:lnSpc>
              <a:buFont typeface="Arial"/>
              <a:buChar char="•"/>
            </a:pPr>
            <a:r>
              <a:rPr lang="en-US" sz="3060" dirty="0">
                <a:solidFill>
                  <a:srgbClr val="FFFFFF"/>
                </a:solidFill>
                <a:latin typeface="Poppins Light"/>
                <a:ea typeface="Poppins Light"/>
                <a:cs typeface="Poppins Light"/>
                <a:sym typeface="Poppins Light"/>
              </a:rPr>
              <a:t>Ethical and Social Implications </a:t>
            </a:r>
            <a:endParaRPr lang="hu-HU" sz="3060" dirty="0">
              <a:solidFill>
                <a:srgbClr val="FFFFFF"/>
              </a:solidFill>
              <a:latin typeface="Poppins Light"/>
              <a:ea typeface="Poppins Light"/>
              <a:cs typeface="Poppins Light"/>
              <a:sym typeface="Poppins Light"/>
            </a:endParaRPr>
          </a:p>
          <a:p>
            <a:pPr marL="660796" lvl="1" indent="-330398">
              <a:lnSpc>
                <a:spcPts val="4284"/>
              </a:lnSpc>
              <a:buFont typeface="Arial"/>
              <a:buChar char="•"/>
            </a:pPr>
            <a:r>
              <a:rPr lang="en-US" sz="3060" dirty="0">
                <a:solidFill>
                  <a:srgbClr val="FFFFFF"/>
                </a:solidFill>
                <a:latin typeface="Poppins Light"/>
                <a:ea typeface="Poppins Light"/>
                <a:cs typeface="Poppins Light"/>
                <a:sym typeface="Poppins Light"/>
              </a:rPr>
              <a:t>Future Outlook </a:t>
            </a:r>
            <a:endParaRPr lang="hu-HU" sz="3060" dirty="0">
              <a:solidFill>
                <a:srgbClr val="FFFFFF"/>
              </a:solidFill>
              <a:latin typeface="Poppins Light"/>
              <a:ea typeface="Poppins Light"/>
              <a:cs typeface="Poppins Light"/>
              <a:sym typeface="Poppins Light"/>
            </a:endParaRPr>
          </a:p>
          <a:p>
            <a:pPr marL="660796" lvl="1" indent="-330398">
              <a:lnSpc>
                <a:spcPts val="4284"/>
              </a:lnSpc>
              <a:buFont typeface="Arial"/>
              <a:buChar char="•"/>
            </a:pPr>
            <a:r>
              <a:rPr lang="en-US" sz="3060" dirty="0">
                <a:solidFill>
                  <a:srgbClr val="FFFFFF"/>
                </a:solidFill>
                <a:latin typeface="Poppins Light"/>
                <a:ea typeface="Poppins Light"/>
                <a:cs typeface="Poppins Light"/>
                <a:sym typeface="Poppins Light"/>
              </a:rPr>
              <a:t>Conclusion &amp; Discussion </a:t>
            </a:r>
          </a:p>
        </p:txBody>
      </p:sp>
      <p:sp>
        <p:nvSpPr>
          <p:cNvPr id="10" name="TextBox 10"/>
          <p:cNvSpPr txBox="1"/>
          <p:nvPr/>
        </p:nvSpPr>
        <p:spPr>
          <a:xfrm>
            <a:off x="9815387" y="3416969"/>
            <a:ext cx="1110540" cy="5486374"/>
          </a:xfrm>
          <a:prstGeom prst="rect">
            <a:avLst/>
          </a:prstGeom>
        </p:spPr>
        <p:txBody>
          <a:bodyPr wrap="square" lIns="0" tIns="0" rIns="0" bIns="0" rtlCol="0" anchor="t">
            <a:spAutoFit/>
          </a:bodyPr>
          <a:lstStyle/>
          <a:p>
            <a:pPr algn="r">
              <a:lnSpc>
                <a:spcPts val="4284"/>
              </a:lnSpc>
            </a:pPr>
            <a:r>
              <a:rPr lang="en-US" sz="3060" dirty="0">
                <a:solidFill>
                  <a:srgbClr val="FFFFFF"/>
                </a:solidFill>
                <a:latin typeface="Poppins"/>
                <a:ea typeface="Poppins"/>
                <a:cs typeface="Poppins"/>
                <a:sym typeface="Poppins"/>
              </a:rPr>
              <a:t>01</a:t>
            </a:r>
          </a:p>
          <a:p>
            <a:pPr algn="r">
              <a:lnSpc>
                <a:spcPts val="4284"/>
              </a:lnSpc>
            </a:pPr>
            <a:r>
              <a:rPr lang="en-US" sz="3060" dirty="0">
                <a:solidFill>
                  <a:srgbClr val="FFFFFF"/>
                </a:solidFill>
                <a:latin typeface="Poppins"/>
                <a:ea typeface="Poppins"/>
                <a:cs typeface="Poppins"/>
                <a:sym typeface="Poppins"/>
              </a:rPr>
              <a:t>02</a:t>
            </a:r>
          </a:p>
          <a:p>
            <a:pPr algn="r">
              <a:lnSpc>
                <a:spcPts val="4284"/>
              </a:lnSpc>
            </a:pPr>
            <a:r>
              <a:rPr lang="en-US" sz="3060" dirty="0">
                <a:solidFill>
                  <a:srgbClr val="FFFFFF"/>
                </a:solidFill>
                <a:latin typeface="Poppins"/>
                <a:ea typeface="Poppins"/>
                <a:cs typeface="Poppins"/>
                <a:sym typeface="Poppins"/>
              </a:rPr>
              <a:t>03</a:t>
            </a:r>
          </a:p>
          <a:p>
            <a:pPr algn="r">
              <a:lnSpc>
                <a:spcPts val="4284"/>
              </a:lnSpc>
            </a:pPr>
            <a:r>
              <a:rPr lang="en-US" sz="3060" dirty="0">
                <a:solidFill>
                  <a:srgbClr val="FFFFFF"/>
                </a:solidFill>
                <a:latin typeface="Poppins"/>
                <a:ea typeface="Poppins"/>
                <a:cs typeface="Poppins"/>
                <a:sym typeface="Poppins"/>
              </a:rPr>
              <a:t>04</a:t>
            </a:r>
          </a:p>
          <a:p>
            <a:pPr algn="r">
              <a:lnSpc>
                <a:spcPts val="4284"/>
              </a:lnSpc>
            </a:pPr>
            <a:r>
              <a:rPr lang="en-US" sz="3060" dirty="0">
                <a:solidFill>
                  <a:srgbClr val="FFFFFF"/>
                </a:solidFill>
                <a:latin typeface="Poppins"/>
                <a:ea typeface="Poppins"/>
                <a:cs typeface="Poppins"/>
                <a:sym typeface="Poppins"/>
              </a:rPr>
              <a:t>05</a:t>
            </a:r>
          </a:p>
          <a:p>
            <a:pPr algn="r">
              <a:lnSpc>
                <a:spcPts val="4284"/>
              </a:lnSpc>
            </a:pPr>
            <a:r>
              <a:rPr lang="en-US" sz="3060" dirty="0">
                <a:solidFill>
                  <a:srgbClr val="FFFFFF"/>
                </a:solidFill>
                <a:latin typeface="Poppins"/>
                <a:ea typeface="Poppins"/>
                <a:cs typeface="Poppins"/>
                <a:sym typeface="Poppins"/>
              </a:rPr>
              <a:t>06</a:t>
            </a:r>
          </a:p>
          <a:p>
            <a:pPr algn="r">
              <a:lnSpc>
                <a:spcPts val="4284"/>
              </a:lnSpc>
            </a:pPr>
            <a:r>
              <a:rPr lang="en-US" sz="3060" dirty="0">
                <a:solidFill>
                  <a:srgbClr val="FFFFFF"/>
                </a:solidFill>
                <a:latin typeface="Poppins"/>
                <a:ea typeface="Poppins"/>
                <a:cs typeface="Poppins"/>
                <a:sym typeface="Poppins"/>
              </a:rPr>
              <a:t>07</a:t>
            </a:r>
            <a:endParaRPr lang="hu-HU" sz="3060" dirty="0">
              <a:solidFill>
                <a:srgbClr val="FFFFFF"/>
              </a:solidFill>
              <a:latin typeface="Poppins"/>
              <a:ea typeface="Poppins"/>
              <a:cs typeface="Poppins"/>
              <a:sym typeface="Poppins"/>
            </a:endParaRPr>
          </a:p>
          <a:p>
            <a:pPr algn="r">
              <a:lnSpc>
                <a:spcPts val="4284"/>
              </a:lnSpc>
            </a:pPr>
            <a:r>
              <a:rPr lang="hu-HU" sz="3060" dirty="0">
                <a:solidFill>
                  <a:srgbClr val="FFFFFF"/>
                </a:solidFill>
                <a:latin typeface="Poppins"/>
                <a:ea typeface="Poppins"/>
                <a:cs typeface="Poppins"/>
                <a:sym typeface="Poppins"/>
              </a:rPr>
              <a:t>08</a:t>
            </a:r>
          </a:p>
          <a:p>
            <a:pPr algn="r">
              <a:lnSpc>
                <a:spcPts val="4284"/>
              </a:lnSpc>
            </a:pPr>
            <a:r>
              <a:rPr lang="hu-HU" sz="3060" dirty="0">
                <a:solidFill>
                  <a:srgbClr val="FFFFFF"/>
                </a:solidFill>
                <a:latin typeface="Poppins"/>
                <a:ea typeface="Poppins"/>
                <a:cs typeface="Poppins"/>
                <a:sym typeface="Poppins"/>
              </a:rPr>
              <a:t>09</a:t>
            </a:r>
          </a:p>
          <a:p>
            <a:pPr algn="r">
              <a:lnSpc>
                <a:spcPts val="4284"/>
              </a:lnSpc>
            </a:pPr>
            <a:r>
              <a:rPr lang="hu-HU" sz="3060" dirty="0">
                <a:solidFill>
                  <a:srgbClr val="FFFFFF"/>
                </a:solidFill>
                <a:latin typeface="Poppins"/>
                <a:ea typeface="Poppins"/>
                <a:cs typeface="Poppins"/>
                <a:sym typeface="Poppins"/>
              </a:rPr>
              <a:t>10</a:t>
            </a:r>
            <a:endParaRPr lang="en-US" sz="3060" dirty="0">
              <a:solidFill>
                <a:srgbClr val="FFFFFF"/>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069">
                <a:alpha val="100000"/>
              </a:srgbClr>
            </a:gs>
            <a:gs pos="50000">
              <a:srgbClr val="5527F5">
                <a:alpha val="100000"/>
              </a:srgbClr>
            </a:gs>
            <a:gs pos="100000">
              <a:srgbClr val="131FA8">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2"/>
            <a:stretch>
              <a:fillRect/>
            </a:stretch>
          </a:blipFill>
        </p:spPr>
      </p:sp>
      <p:sp>
        <p:nvSpPr>
          <p:cNvPr id="3" name="Freeform 3"/>
          <p:cNvSpPr/>
          <p:nvPr/>
        </p:nvSpPr>
        <p:spPr>
          <a:xfrm>
            <a:off x="13315548" y="8986029"/>
            <a:ext cx="6173053" cy="2601942"/>
          </a:xfrm>
          <a:custGeom>
            <a:avLst/>
            <a:gdLst/>
            <a:ahLst/>
            <a:cxnLst/>
            <a:rect l="l" t="t" r="r" b="b"/>
            <a:pathLst>
              <a:path w="6173053" h="2601942">
                <a:moveTo>
                  <a:pt x="0" y="0"/>
                </a:moveTo>
                <a:lnTo>
                  <a:pt x="6173052" y="0"/>
                </a:lnTo>
                <a:lnTo>
                  <a:pt x="6173052" y="2601942"/>
                </a:lnTo>
                <a:lnTo>
                  <a:pt x="0" y="2601942"/>
                </a:lnTo>
                <a:lnTo>
                  <a:pt x="0" y="0"/>
                </a:lnTo>
                <a:close/>
              </a:path>
            </a:pathLst>
          </a:custGeom>
          <a:blipFill>
            <a:blip r:embed="rId2"/>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3"/>
            <a:stretch>
              <a:fillRect/>
            </a:stretch>
          </a:blipFill>
        </p:spPr>
      </p:sp>
      <p:sp>
        <p:nvSpPr>
          <p:cNvPr id="5" name="Freeform 5"/>
          <p:cNvSpPr/>
          <p:nvPr/>
        </p:nvSpPr>
        <p:spPr>
          <a:xfrm rot="3091052">
            <a:off x="13048963" y="-5984494"/>
            <a:ext cx="11291757" cy="10164688"/>
          </a:xfrm>
          <a:custGeom>
            <a:avLst/>
            <a:gdLst/>
            <a:ahLst/>
            <a:cxnLst/>
            <a:rect l="l" t="t" r="r" b="b"/>
            <a:pathLst>
              <a:path w="11291757" h="10164688">
                <a:moveTo>
                  <a:pt x="0" y="0"/>
                </a:moveTo>
                <a:lnTo>
                  <a:pt x="11291757" y="0"/>
                </a:lnTo>
                <a:lnTo>
                  <a:pt x="11291757" y="10164687"/>
                </a:lnTo>
                <a:lnTo>
                  <a:pt x="0" y="10164687"/>
                </a:lnTo>
                <a:lnTo>
                  <a:pt x="0" y="0"/>
                </a:lnTo>
                <a:close/>
              </a:path>
            </a:pathLst>
          </a:custGeom>
          <a:blipFill>
            <a:blip r:embed="rId3"/>
            <a:stretch>
              <a:fillRect/>
            </a:stretch>
          </a:blipFill>
        </p:spPr>
      </p:sp>
      <p:sp>
        <p:nvSpPr>
          <p:cNvPr id="6" name="Freeform 6"/>
          <p:cNvSpPr/>
          <p:nvPr/>
        </p:nvSpPr>
        <p:spPr>
          <a:xfrm flipH="1">
            <a:off x="9806864" y="2164925"/>
            <a:ext cx="8036625" cy="5957149"/>
          </a:xfrm>
          <a:custGeom>
            <a:avLst/>
            <a:gdLst/>
            <a:ahLst/>
            <a:cxnLst/>
            <a:rect l="l" t="t" r="r" b="b"/>
            <a:pathLst>
              <a:path w="8036625" h="5957149">
                <a:moveTo>
                  <a:pt x="8036625" y="0"/>
                </a:moveTo>
                <a:lnTo>
                  <a:pt x="0" y="0"/>
                </a:lnTo>
                <a:lnTo>
                  <a:pt x="0" y="5957149"/>
                </a:lnTo>
                <a:lnTo>
                  <a:pt x="8036625" y="5957149"/>
                </a:lnTo>
                <a:lnTo>
                  <a:pt x="8036625" y="0"/>
                </a:lnTo>
                <a:close/>
              </a:path>
            </a:pathLst>
          </a:custGeom>
          <a:blipFill>
            <a:blip r:embed="rId4"/>
            <a:stretch>
              <a:fillRect/>
            </a:stretch>
          </a:blipFill>
        </p:spPr>
      </p:sp>
      <p:sp>
        <p:nvSpPr>
          <p:cNvPr id="7" name="Freeform 7"/>
          <p:cNvSpPr/>
          <p:nvPr/>
        </p:nvSpPr>
        <p:spPr>
          <a:xfrm>
            <a:off x="13099167" y="4038286"/>
            <a:ext cx="5781294" cy="8229600"/>
          </a:xfrm>
          <a:custGeom>
            <a:avLst/>
            <a:gdLst/>
            <a:ahLst/>
            <a:cxnLst/>
            <a:rect l="l" t="t" r="r" b="b"/>
            <a:pathLst>
              <a:path w="5781294" h="8229600">
                <a:moveTo>
                  <a:pt x="0" y="0"/>
                </a:moveTo>
                <a:lnTo>
                  <a:pt x="5781294" y="0"/>
                </a:lnTo>
                <a:lnTo>
                  <a:pt x="5781294" y="8229600"/>
                </a:lnTo>
                <a:lnTo>
                  <a:pt x="0" y="8229600"/>
                </a:lnTo>
                <a:lnTo>
                  <a:pt x="0" y="0"/>
                </a:lnTo>
                <a:close/>
              </a:path>
            </a:pathLst>
          </a:custGeom>
          <a:blipFill>
            <a:blip r:embed="rId5"/>
            <a:stretch>
              <a:fillRect/>
            </a:stretch>
          </a:blipFill>
        </p:spPr>
      </p:sp>
      <p:sp>
        <p:nvSpPr>
          <p:cNvPr id="8" name="TextBox 8"/>
          <p:cNvSpPr txBox="1"/>
          <p:nvPr/>
        </p:nvSpPr>
        <p:spPr>
          <a:xfrm>
            <a:off x="95617" y="3543300"/>
            <a:ext cx="9236291" cy="2167260"/>
          </a:xfrm>
          <a:prstGeom prst="rect">
            <a:avLst/>
          </a:prstGeom>
        </p:spPr>
        <p:txBody>
          <a:bodyPr wrap="square" lIns="0" tIns="0" rIns="0" bIns="0" rtlCol="0" anchor="t">
            <a:spAutoFit/>
          </a:bodyPr>
          <a:lstStyle/>
          <a:p>
            <a:pPr marL="0" lvl="0" indent="0" algn="ctr">
              <a:lnSpc>
                <a:spcPts val="16889"/>
              </a:lnSpc>
              <a:spcBef>
                <a:spcPct val="0"/>
              </a:spcBef>
            </a:pPr>
            <a:r>
              <a:rPr lang="hu-HU" sz="16300" dirty="0" err="1">
                <a:solidFill>
                  <a:schemeClr val="bg1"/>
                </a:solidFill>
                <a:latin typeface="Computer Says No"/>
                <a:ea typeface="Computer Says No"/>
                <a:cs typeface="Computer Says No"/>
                <a:sym typeface="Computer Says No"/>
              </a:rPr>
              <a:t>Introduction</a:t>
            </a:r>
            <a:endParaRPr lang="en-US" sz="16300" dirty="0">
              <a:solidFill>
                <a:schemeClr val="bg1"/>
              </a:solidFill>
              <a:latin typeface="Computer Says No"/>
              <a:ea typeface="Computer Says No"/>
              <a:cs typeface="Computer Says No"/>
              <a:sym typeface="Computer Says N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B60EB">
                <a:alpha val="100000"/>
              </a:srgbClr>
            </a:gs>
            <a:gs pos="50000">
              <a:srgbClr val="5527F5">
                <a:alpha val="100000"/>
              </a:srgbClr>
            </a:gs>
            <a:gs pos="100000">
              <a:srgbClr val="9B60E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5400000">
            <a:off x="81656" y="5321225"/>
            <a:ext cx="9074405" cy="4174226"/>
          </a:xfrm>
          <a:custGeom>
            <a:avLst/>
            <a:gdLst/>
            <a:ahLst/>
            <a:cxnLst/>
            <a:rect l="l" t="t" r="r" b="b"/>
            <a:pathLst>
              <a:path w="9074405" h="4174226">
                <a:moveTo>
                  <a:pt x="0" y="0"/>
                </a:moveTo>
                <a:lnTo>
                  <a:pt x="9074405" y="0"/>
                </a:lnTo>
                <a:lnTo>
                  <a:pt x="9074405" y="4174227"/>
                </a:lnTo>
                <a:lnTo>
                  <a:pt x="0" y="4174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787740" y="4914911"/>
            <a:ext cx="9074405" cy="4174226"/>
          </a:xfrm>
          <a:custGeom>
            <a:avLst/>
            <a:gdLst/>
            <a:ahLst/>
            <a:cxnLst/>
            <a:rect l="l" t="t" r="r" b="b"/>
            <a:pathLst>
              <a:path w="9074405" h="4174226">
                <a:moveTo>
                  <a:pt x="0" y="0"/>
                </a:moveTo>
                <a:lnTo>
                  <a:pt x="9074405" y="0"/>
                </a:lnTo>
                <a:lnTo>
                  <a:pt x="9074405" y="4174227"/>
                </a:lnTo>
                <a:lnTo>
                  <a:pt x="0" y="4174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9682047" y="5321225"/>
            <a:ext cx="9074405" cy="4174226"/>
          </a:xfrm>
          <a:custGeom>
            <a:avLst/>
            <a:gdLst/>
            <a:ahLst/>
            <a:cxnLst/>
            <a:rect l="l" t="t" r="r" b="b"/>
            <a:pathLst>
              <a:path w="9074405" h="4174226">
                <a:moveTo>
                  <a:pt x="0" y="0"/>
                </a:moveTo>
                <a:lnTo>
                  <a:pt x="9074405" y="0"/>
                </a:lnTo>
                <a:lnTo>
                  <a:pt x="9074405" y="4174227"/>
                </a:lnTo>
                <a:lnTo>
                  <a:pt x="0" y="4174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dirty="0"/>
          </a:p>
        </p:txBody>
      </p:sp>
      <p:sp>
        <p:nvSpPr>
          <p:cNvPr id="5" name="Freeform 5"/>
          <p:cNvSpPr/>
          <p:nvPr/>
        </p:nvSpPr>
        <p:spPr>
          <a:xfrm>
            <a:off x="15740066" y="-360334"/>
            <a:ext cx="4817598" cy="4184142"/>
          </a:xfrm>
          <a:custGeom>
            <a:avLst/>
            <a:gdLst/>
            <a:ahLst/>
            <a:cxnLst/>
            <a:rect l="l" t="t" r="r" b="b"/>
            <a:pathLst>
              <a:path w="4817598" h="4184142">
                <a:moveTo>
                  <a:pt x="0" y="0"/>
                </a:moveTo>
                <a:lnTo>
                  <a:pt x="4817598" y="0"/>
                </a:lnTo>
                <a:lnTo>
                  <a:pt x="4817598" y="4184143"/>
                </a:lnTo>
                <a:lnTo>
                  <a:pt x="0" y="4184143"/>
                </a:lnTo>
                <a:lnTo>
                  <a:pt x="0" y="0"/>
                </a:lnTo>
                <a:close/>
              </a:path>
            </a:pathLst>
          </a:custGeom>
          <a:blipFill>
            <a:blip r:embed="rId4"/>
            <a:stretch>
              <a:fillRect/>
            </a:stretch>
          </a:blipFill>
        </p:spPr>
      </p:sp>
      <p:sp>
        <p:nvSpPr>
          <p:cNvPr id="6" name="Freeform 6"/>
          <p:cNvSpPr/>
          <p:nvPr/>
        </p:nvSpPr>
        <p:spPr>
          <a:xfrm>
            <a:off x="-1914841" y="-1784862"/>
            <a:ext cx="5101092" cy="4365182"/>
          </a:xfrm>
          <a:custGeom>
            <a:avLst/>
            <a:gdLst/>
            <a:ahLst/>
            <a:cxnLst/>
            <a:rect l="l" t="t" r="r" b="b"/>
            <a:pathLst>
              <a:path w="5101092" h="4365182">
                <a:moveTo>
                  <a:pt x="0" y="0"/>
                </a:moveTo>
                <a:lnTo>
                  <a:pt x="5101092" y="0"/>
                </a:lnTo>
                <a:lnTo>
                  <a:pt x="5101092" y="4365181"/>
                </a:lnTo>
                <a:lnTo>
                  <a:pt x="0" y="4365181"/>
                </a:lnTo>
                <a:lnTo>
                  <a:pt x="0" y="0"/>
                </a:lnTo>
                <a:close/>
              </a:path>
            </a:pathLst>
          </a:custGeom>
          <a:blipFill>
            <a:blip r:embed="rId5"/>
            <a:stretch>
              <a:fillRect/>
            </a:stretch>
          </a:blipFill>
        </p:spPr>
      </p:sp>
      <p:sp>
        <p:nvSpPr>
          <p:cNvPr id="7" name="Freeform 7"/>
          <p:cNvSpPr/>
          <p:nvPr/>
        </p:nvSpPr>
        <p:spPr>
          <a:xfrm>
            <a:off x="15601849" y="7100342"/>
            <a:ext cx="11495135" cy="4845199"/>
          </a:xfrm>
          <a:custGeom>
            <a:avLst/>
            <a:gdLst/>
            <a:ahLst/>
            <a:cxnLst/>
            <a:rect l="l" t="t" r="r" b="b"/>
            <a:pathLst>
              <a:path w="11495135" h="4845199">
                <a:moveTo>
                  <a:pt x="0" y="0"/>
                </a:moveTo>
                <a:lnTo>
                  <a:pt x="11495135" y="0"/>
                </a:lnTo>
                <a:lnTo>
                  <a:pt x="11495135" y="4845199"/>
                </a:lnTo>
                <a:lnTo>
                  <a:pt x="0" y="4845199"/>
                </a:lnTo>
                <a:lnTo>
                  <a:pt x="0" y="0"/>
                </a:lnTo>
                <a:close/>
              </a:path>
            </a:pathLst>
          </a:custGeom>
          <a:blipFill>
            <a:blip r:embed="rId6"/>
            <a:stretch>
              <a:fillRect/>
            </a:stretch>
          </a:blipFill>
        </p:spPr>
      </p:sp>
      <p:sp>
        <p:nvSpPr>
          <p:cNvPr id="8" name="Freeform 8"/>
          <p:cNvSpPr/>
          <p:nvPr/>
        </p:nvSpPr>
        <p:spPr>
          <a:xfrm rot="-1072226">
            <a:off x="-769537" y="6074699"/>
            <a:ext cx="2810484" cy="6367201"/>
          </a:xfrm>
          <a:custGeom>
            <a:avLst/>
            <a:gdLst/>
            <a:ahLst/>
            <a:cxnLst/>
            <a:rect l="l" t="t" r="r" b="b"/>
            <a:pathLst>
              <a:path w="2810484" h="6367201">
                <a:moveTo>
                  <a:pt x="0" y="0"/>
                </a:moveTo>
                <a:lnTo>
                  <a:pt x="2810484" y="0"/>
                </a:lnTo>
                <a:lnTo>
                  <a:pt x="2810484" y="6367202"/>
                </a:lnTo>
                <a:lnTo>
                  <a:pt x="0" y="6367202"/>
                </a:lnTo>
                <a:lnTo>
                  <a:pt x="0" y="0"/>
                </a:lnTo>
                <a:close/>
              </a:path>
            </a:pathLst>
          </a:custGeom>
          <a:blipFill>
            <a:blip r:embed="rId7"/>
            <a:stretch>
              <a:fillRect/>
            </a:stretch>
          </a:blipFill>
        </p:spPr>
      </p:sp>
      <p:sp>
        <p:nvSpPr>
          <p:cNvPr id="9" name="Freeform 9"/>
          <p:cNvSpPr/>
          <p:nvPr/>
        </p:nvSpPr>
        <p:spPr>
          <a:xfrm>
            <a:off x="13639663" y="4922613"/>
            <a:ext cx="1461470" cy="1849961"/>
          </a:xfrm>
          <a:custGeom>
            <a:avLst/>
            <a:gdLst/>
            <a:ahLst/>
            <a:cxnLst/>
            <a:rect l="l" t="t" r="r" b="b"/>
            <a:pathLst>
              <a:path w="1461470" h="1849961">
                <a:moveTo>
                  <a:pt x="0" y="0"/>
                </a:moveTo>
                <a:lnTo>
                  <a:pt x="1461469" y="0"/>
                </a:lnTo>
                <a:lnTo>
                  <a:pt x="1461469" y="1849961"/>
                </a:lnTo>
                <a:lnTo>
                  <a:pt x="0" y="1849961"/>
                </a:lnTo>
                <a:lnTo>
                  <a:pt x="0" y="0"/>
                </a:lnTo>
                <a:close/>
              </a:path>
            </a:pathLst>
          </a:custGeom>
          <a:blipFill>
            <a:blip r:embed="rId8"/>
            <a:stretch>
              <a:fillRect/>
            </a:stretch>
          </a:blipFill>
        </p:spPr>
      </p:sp>
      <p:sp>
        <p:nvSpPr>
          <p:cNvPr id="10" name="Freeform 10"/>
          <p:cNvSpPr/>
          <p:nvPr/>
        </p:nvSpPr>
        <p:spPr>
          <a:xfrm>
            <a:off x="8674113" y="5077204"/>
            <a:ext cx="1418460" cy="1695370"/>
          </a:xfrm>
          <a:custGeom>
            <a:avLst/>
            <a:gdLst/>
            <a:ahLst/>
            <a:cxnLst/>
            <a:rect l="l" t="t" r="r" b="b"/>
            <a:pathLst>
              <a:path w="1418460" h="1695370">
                <a:moveTo>
                  <a:pt x="0" y="0"/>
                </a:moveTo>
                <a:lnTo>
                  <a:pt x="1418460" y="0"/>
                </a:lnTo>
                <a:lnTo>
                  <a:pt x="1418460" y="1695370"/>
                </a:lnTo>
                <a:lnTo>
                  <a:pt x="0" y="1695370"/>
                </a:lnTo>
                <a:lnTo>
                  <a:pt x="0" y="0"/>
                </a:lnTo>
                <a:close/>
              </a:path>
            </a:pathLst>
          </a:custGeom>
          <a:blipFill>
            <a:blip r:embed="rId9"/>
            <a:stretch>
              <a:fillRect/>
            </a:stretch>
          </a:blipFill>
        </p:spPr>
      </p:sp>
      <p:sp>
        <p:nvSpPr>
          <p:cNvPr id="11" name="Freeform 11"/>
          <p:cNvSpPr/>
          <p:nvPr/>
        </p:nvSpPr>
        <p:spPr>
          <a:xfrm>
            <a:off x="4007818" y="5077204"/>
            <a:ext cx="1222079" cy="1695370"/>
          </a:xfrm>
          <a:custGeom>
            <a:avLst/>
            <a:gdLst/>
            <a:ahLst/>
            <a:cxnLst/>
            <a:rect l="l" t="t" r="r" b="b"/>
            <a:pathLst>
              <a:path w="1222079" h="1695370">
                <a:moveTo>
                  <a:pt x="0" y="0"/>
                </a:moveTo>
                <a:lnTo>
                  <a:pt x="1222079" y="0"/>
                </a:lnTo>
                <a:lnTo>
                  <a:pt x="1222079" y="1695370"/>
                </a:lnTo>
                <a:lnTo>
                  <a:pt x="0" y="1695370"/>
                </a:lnTo>
                <a:lnTo>
                  <a:pt x="0" y="0"/>
                </a:lnTo>
                <a:close/>
              </a:path>
            </a:pathLst>
          </a:custGeom>
          <a:blipFill>
            <a:blip r:embed="rId10"/>
            <a:stretch>
              <a:fillRect/>
            </a:stretch>
          </a:blipFill>
        </p:spPr>
      </p:sp>
      <p:sp>
        <p:nvSpPr>
          <p:cNvPr id="12" name="TextBox 12"/>
          <p:cNvSpPr txBox="1"/>
          <p:nvPr/>
        </p:nvSpPr>
        <p:spPr>
          <a:xfrm>
            <a:off x="5686386" y="447373"/>
            <a:ext cx="7678893" cy="1923604"/>
          </a:xfrm>
          <a:prstGeom prst="rect">
            <a:avLst/>
          </a:prstGeom>
        </p:spPr>
        <p:txBody>
          <a:bodyPr lIns="0" tIns="0" rIns="0" bIns="0" rtlCol="0" anchor="t">
            <a:spAutoFit/>
          </a:bodyPr>
          <a:lstStyle/>
          <a:p>
            <a:pPr lvl="0" algn="ctr">
              <a:lnSpc>
                <a:spcPts val="7490"/>
              </a:lnSpc>
              <a:spcBef>
                <a:spcPct val="0"/>
              </a:spcBef>
            </a:pPr>
            <a:r>
              <a:rPr lang="en-US" sz="10403" dirty="0">
                <a:solidFill>
                  <a:schemeClr val="bg1"/>
                </a:solidFill>
                <a:latin typeface="Computer Says No"/>
                <a:ea typeface="Computer Says No"/>
                <a:cs typeface="Computer Says No"/>
                <a:sym typeface="Computer Says No"/>
              </a:rPr>
              <a:t>Defining Robots and Manpower </a:t>
            </a:r>
          </a:p>
        </p:txBody>
      </p:sp>
      <p:sp>
        <p:nvSpPr>
          <p:cNvPr id="13" name="TextBox 13"/>
          <p:cNvSpPr txBox="1"/>
          <p:nvPr/>
        </p:nvSpPr>
        <p:spPr>
          <a:xfrm>
            <a:off x="2909819" y="7739906"/>
            <a:ext cx="3289996" cy="612988"/>
          </a:xfrm>
          <a:prstGeom prst="rect">
            <a:avLst/>
          </a:prstGeom>
        </p:spPr>
        <p:txBody>
          <a:bodyPr lIns="0" tIns="0" rIns="0" bIns="0" rtlCol="0" anchor="t">
            <a:spAutoFit/>
          </a:bodyPr>
          <a:lstStyle/>
          <a:p>
            <a:pPr marL="0" lvl="0" indent="0" algn="ctr">
              <a:lnSpc>
                <a:spcPts val="4458"/>
              </a:lnSpc>
              <a:spcBef>
                <a:spcPct val="0"/>
              </a:spcBef>
            </a:pPr>
            <a:r>
              <a:rPr lang="hu-HU" sz="8000" dirty="0" err="1">
                <a:solidFill>
                  <a:schemeClr val="bg1"/>
                </a:solidFill>
                <a:latin typeface="Computer Says No"/>
                <a:ea typeface="Computer Says No"/>
                <a:cs typeface="Computer Says No"/>
                <a:sym typeface="Computer Says No"/>
              </a:rPr>
              <a:t>Robots</a:t>
            </a:r>
            <a:endParaRPr lang="en-US" sz="8000" dirty="0">
              <a:solidFill>
                <a:schemeClr val="bg1"/>
              </a:solidFill>
              <a:latin typeface="Computer Says No"/>
              <a:ea typeface="Computer Says No"/>
              <a:cs typeface="Computer Says No"/>
              <a:sym typeface="Computer Says No"/>
            </a:endParaRPr>
          </a:p>
        </p:txBody>
      </p:sp>
      <p:sp>
        <p:nvSpPr>
          <p:cNvPr id="15" name="TextBox 15"/>
          <p:cNvSpPr txBox="1"/>
          <p:nvPr/>
        </p:nvSpPr>
        <p:spPr>
          <a:xfrm>
            <a:off x="12725400" y="7739905"/>
            <a:ext cx="3289996" cy="612988"/>
          </a:xfrm>
          <a:prstGeom prst="rect">
            <a:avLst/>
          </a:prstGeom>
        </p:spPr>
        <p:txBody>
          <a:bodyPr lIns="0" tIns="0" rIns="0" bIns="0" rtlCol="0" anchor="t">
            <a:spAutoFit/>
          </a:bodyPr>
          <a:lstStyle/>
          <a:p>
            <a:pPr marL="0" lvl="0" indent="0" algn="ctr">
              <a:lnSpc>
                <a:spcPts val="4458"/>
              </a:lnSpc>
              <a:spcBef>
                <a:spcPct val="0"/>
              </a:spcBef>
            </a:pPr>
            <a:r>
              <a:rPr lang="hu-HU" sz="8000" dirty="0" err="1">
                <a:solidFill>
                  <a:schemeClr val="bg1"/>
                </a:solidFill>
                <a:latin typeface="Computer Says No"/>
                <a:ea typeface="Computer Says No"/>
                <a:cs typeface="Computer Says No"/>
                <a:sym typeface="Computer Says No"/>
              </a:rPr>
              <a:t>Manpower</a:t>
            </a:r>
            <a:endParaRPr lang="en-US" sz="6192" dirty="0">
              <a:solidFill>
                <a:schemeClr val="bg1"/>
              </a:solidFill>
              <a:latin typeface="Computer Says No"/>
              <a:ea typeface="Computer Says No"/>
              <a:cs typeface="Computer Says No"/>
              <a:sym typeface="Computer Says No"/>
            </a:endParaRPr>
          </a:p>
        </p:txBody>
      </p:sp>
      <p:sp>
        <p:nvSpPr>
          <p:cNvPr id="16" name="TextBox 16"/>
          <p:cNvSpPr txBox="1"/>
          <p:nvPr/>
        </p:nvSpPr>
        <p:spPr>
          <a:xfrm>
            <a:off x="7296230" y="7451365"/>
            <a:ext cx="4174226" cy="1190069"/>
          </a:xfrm>
          <a:prstGeom prst="rect">
            <a:avLst/>
          </a:prstGeom>
        </p:spPr>
        <p:txBody>
          <a:bodyPr wrap="square" lIns="0" tIns="0" rIns="0" bIns="0" rtlCol="0" anchor="t">
            <a:spAutoFit/>
          </a:bodyPr>
          <a:lstStyle/>
          <a:p>
            <a:pPr marL="0" lvl="0" indent="0" algn="ctr">
              <a:lnSpc>
                <a:spcPts val="4458"/>
              </a:lnSpc>
              <a:spcBef>
                <a:spcPct val="0"/>
              </a:spcBef>
            </a:pPr>
            <a:r>
              <a:rPr lang="hu-HU" sz="8000" dirty="0">
                <a:solidFill>
                  <a:schemeClr val="bg1"/>
                </a:solidFill>
                <a:latin typeface="Computer Says No"/>
                <a:ea typeface="Computer Says No"/>
                <a:cs typeface="Computer Says No"/>
                <a:sym typeface="Computer Says No"/>
              </a:rPr>
              <a:t>Key </a:t>
            </a:r>
            <a:br>
              <a:rPr lang="hu-HU" sz="8000" dirty="0">
                <a:solidFill>
                  <a:schemeClr val="bg1"/>
                </a:solidFill>
                <a:latin typeface="Computer Says No"/>
                <a:ea typeface="Computer Says No"/>
                <a:cs typeface="Computer Says No"/>
                <a:sym typeface="Computer Says No"/>
              </a:rPr>
            </a:br>
            <a:r>
              <a:rPr lang="hu-HU" sz="8000" dirty="0" err="1">
                <a:solidFill>
                  <a:schemeClr val="bg1"/>
                </a:solidFill>
                <a:latin typeface="Computer Says No"/>
                <a:ea typeface="Computer Says No"/>
                <a:cs typeface="Computer Says No"/>
                <a:sym typeface="Computer Says No"/>
              </a:rPr>
              <a:t>Differences</a:t>
            </a:r>
            <a:endParaRPr lang="en-US" sz="8000" dirty="0">
              <a:solidFill>
                <a:schemeClr val="bg1"/>
              </a:solidFill>
              <a:latin typeface="Computer Says No"/>
              <a:ea typeface="Computer Says No"/>
              <a:cs typeface="Computer Says No"/>
              <a:sym typeface="Computer Says 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916" b="-86898"/>
            </a:stretch>
          </a:blipFill>
        </p:spPr>
      </p:sp>
      <p:sp>
        <p:nvSpPr>
          <p:cNvPr id="3" name="Freeform 3"/>
          <p:cNvSpPr/>
          <p:nvPr/>
        </p:nvSpPr>
        <p:spPr>
          <a:xfrm>
            <a:off x="10571271" y="-3708211"/>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4" name="Freeform 4"/>
          <p:cNvSpPr/>
          <p:nvPr/>
        </p:nvSpPr>
        <p:spPr>
          <a:xfrm>
            <a:off x="-5811039" y="4636180"/>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5" name="TextBox 5"/>
          <p:cNvSpPr txBox="1"/>
          <p:nvPr/>
        </p:nvSpPr>
        <p:spPr>
          <a:xfrm>
            <a:off x="3735235" y="1144049"/>
            <a:ext cx="10817530" cy="1974900"/>
          </a:xfrm>
          <a:prstGeom prst="rect">
            <a:avLst/>
          </a:prstGeom>
        </p:spPr>
        <p:txBody>
          <a:bodyPr wrap="square" lIns="0" tIns="0" rIns="0" bIns="0" rtlCol="0" anchor="t">
            <a:spAutoFit/>
          </a:bodyPr>
          <a:lstStyle/>
          <a:p>
            <a:pPr lvl="0" algn="ctr">
              <a:lnSpc>
                <a:spcPts val="7693"/>
              </a:lnSpc>
              <a:spcBef>
                <a:spcPct val="0"/>
              </a:spcBef>
            </a:pPr>
            <a:r>
              <a:rPr lang="en-US" sz="10686" dirty="0">
                <a:solidFill>
                  <a:schemeClr val="bg1"/>
                </a:solidFill>
                <a:latin typeface="Computer Says No"/>
                <a:ea typeface="Computer Says No"/>
                <a:cs typeface="Computer Says No"/>
                <a:sym typeface="Computer Says No"/>
              </a:rPr>
              <a:t>Advantages of Using Robots</a:t>
            </a:r>
          </a:p>
        </p:txBody>
      </p:sp>
      <p:sp>
        <p:nvSpPr>
          <p:cNvPr id="6" name="Freeform 6"/>
          <p:cNvSpPr/>
          <p:nvPr/>
        </p:nvSpPr>
        <p:spPr>
          <a:xfrm>
            <a:off x="2598221" y="3531890"/>
            <a:ext cx="2113329" cy="2113329"/>
          </a:xfrm>
          <a:custGeom>
            <a:avLst/>
            <a:gdLst/>
            <a:ahLst/>
            <a:cxnLst/>
            <a:rect l="l" t="t" r="r" b="b"/>
            <a:pathLst>
              <a:path w="2113329" h="2113329">
                <a:moveTo>
                  <a:pt x="0" y="0"/>
                </a:moveTo>
                <a:lnTo>
                  <a:pt x="2113330" y="0"/>
                </a:lnTo>
                <a:lnTo>
                  <a:pt x="2113330"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378426" y="3464724"/>
            <a:ext cx="2113329" cy="2113329"/>
          </a:xfrm>
          <a:custGeom>
            <a:avLst/>
            <a:gdLst/>
            <a:ahLst/>
            <a:cxnLst/>
            <a:rect l="l" t="t" r="r" b="b"/>
            <a:pathLst>
              <a:path w="2113329" h="2113329">
                <a:moveTo>
                  <a:pt x="0" y="0"/>
                </a:moveTo>
                <a:lnTo>
                  <a:pt x="2113329" y="0"/>
                </a:lnTo>
                <a:lnTo>
                  <a:pt x="2113329"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0157163" y="3531890"/>
            <a:ext cx="2113329" cy="2113329"/>
          </a:xfrm>
          <a:custGeom>
            <a:avLst/>
            <a:gdLst/>
            <a:ahLst/>
            <a:cxnLst/>
            <a:rect l="l" t="t" r="r" b="b"/>
            <a:pathLst>
              <a:path w="2113329" h="2113329">
                <a:moveTo>
                  <a:pt x="0" y="0"/>
                </a:moveTo>
                <a:lnTo>
                  <a:pt x="2113329" y="0"/>
                </a:lnTo>
                <a:lnTo>
                  <a:pt x="2113329"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3949339" y="3531890"/>
            <a:ext cx="2113329" cy="2113329"/>
          </a:xfrm>
          <a:custGeom>
            <a:avLst/>
            <a:gdLst/>
            <a:ahLst/>
            <a:cxnLst/>
            <a:rect l="l" t="t" r="r" b="b"/>
            <a:pathLst>
              <a:path w="2113329" h="2113329">
                <a:moveTo>
                  <a:pt x="0" y="0"/>
                </a:moveTo>
                <a:lnTo>
                  <a:pt x="2113329" y="0"/>
                </a:lnTo>
                <a:lnTo>
                  <a:pt x="2113329"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001968" y="4260492"/>
            <a:ext cx="1305836" cy="1137198"/>
          </a:xfrm>
          <a:prstGeom prst="rect">
            <a:avLst/>
          </a:prstGeom>
        </p:spPr>
        <p:txBody>
          <a:bodyPr lIns="0" tIns="0" rIns="0" bIns="0" rtlCol="0" anchor="t">
            <a:spAutoFit/>
          </a:bodyPr>
          <a:lstStyle/>
          <a:p>
            <a:pPr marL="0" lvl="0" indent="0" algn="ctr">
              <a:lnSpc>
                <a:spcPts val="7693"/>
              </a:lnSpc>
              <a:spcBef>
                <a:spcPct val="0"/>
              </a:spcBef>
            </a:pPr>
            <a:r>
              <a:rPr lang="en-US" sz="10686" dirty="0">
                <a:solidFill>
                  <a:srgbClr val="40B8F5"/>
                </a:solidFill>
                <a:latin typeface="Computer Says No"/>
                <a:ea typeface="Computer Says No"/>
                <a:cs typeface="Computer Says No"/>
                <a:sym typeface="Computer Says No"/>
              </a:rPr>
              <a:t>01</a:t>
            </a:r>
          </a:p>
        </p:txBody>
      </p:sp>
      <p:sp>
        <p:nvSpPr>
          <p:cNvPr id="11" name="TextBox 11"/>
          <p:cNvSpPr txBox="1"/>
          <p:nvPr/>
        </p:nvSpPr>
        <p:spPr>
          <a:xfrm>
            <a:off x="6783593" y="4195677"/>
            <a:ext cx="1305836" cy="1137198"/>
          </a:xfrm>
          <a:prstGeom prst="rect">
            <a:avLst/>
          </a:prstGeom>
        </p:spPr>
        <p:txBody>
          <a:bodyPr lIns="0" tIns="0" rIns="0" bIns="0" rtlCol="0" anchor="t">
            <a:spAutoFit/>
          </a:bodyPr>
          <a:lstStyle/>
          <a:p>
            <a:pPr marL="0" lvl="0" indent="0" algn="ctr">
              <a:lnSpc>
                <a:spcPts val="7693"/>
              </a:lnSpc>
              <a:spcBef>
                <a:spcPct val="0"/>
              </a:spcBef>
            </a:pPr>
            <a:r>
              <a:rPr lang="en-US" sz="10686">
                <a:solidFill>
                  <a:srgbClr val="40B8F5"/>
                </a:solidFill>
                <a:latin typeface="Computer Says No"/>
                <a:ea typeface="Computer Says No"/>
                <a:cs typeface="Computer Says No"/>
                <a:sym typeface="Computer Says No"/>
              </a:rPr>
              <a:t>02</a:t>
            </a:r>
          </a:p>
        </p:txBody>
      </p:sp>
      <p:sp>
        <p:nvSpPr>
          <p:cNvPr id="12" name="TextBox 12"/>
          <p:cNvSpPr txBox="1"/>
          <p:nvPr/>
        </p:nvSpPr>
        <p:spPr>
          <a:xfrm>
            <a:off x="10560909" y="4262843"/>
            <a:ext cx="1305836" cy="1137198"/>
          </a:xfrm>
          <a:prstGeom prst="rect">
            <a:avLst/>
          </a:prstGeom>
        </p:spPr>
        <p:txBody>
          <a:bodyPr lIns="0" tIns="0" rIns="0" bIns="0" rtlCol="0" anchor="t">
            <a:spAutoFit/>
          </a:bodyPr>
          <a:lstStyle/>
          <a:p>
            <a:pPr marL="0" lvl="0" indent="0" algn="ctr">
              <a:lnSpc>
                <a:spcPts val="7693"/>
              </a:lnSpc>
              <a:spcBef>
                <a:spcPct val="0"/>
              </a:spcBef>
            </a:pPr>
            <a:r>
              <a:rPr lang="en-US" sz="10686">
                <a:solidFill>
                  <a:srgbClr val="40B8F5"/>
                </a:solidFill>
                <a:latin typeface="Computer Says No"/>
                <a:ea typeface="Computer Says No"/>
                <a:cs typeface="Computer Says No"/>
                <a:sym typeface="Computer Says No"/>
              </a:rPr>
              <a:t>03</a:t>
            </a:r>
          </a:p>
        </p:txBody>
      </p:sp>
      <p:sp>
        <p:nvSpPr>
          <p:cNvPr id="13" name="TextBox 13"/>
          <p:cNvSpPr txBox="1"/>
          <p:nvPr/>
        </p:nvSpPr>
        <p:spPr>
          <a:xfrm>
            <a:off x="14349389" y="4262843"/>
            <a:ext cx="1305836" cy="1137198"/>
          </a:xfrm>
          <a:prstGeom prst="rect">
            <a:avLst/>
          </a:prstGeom>
        </p:spPr>
        <p:txBody>
          <a:bodyPr lIns="0" tIns="0" rIns="0" bIns="0" rtlCol="0" anchor="t">
            <a:spAutoFit/>
          </a:bodyPr>
          <a:lstStyle/>
          <a:p>
            <a:pPr marL="0" lvl="0" indent="0" algn="ctr">
              <a:lnSpc>
                <a:spcPts val="7693"/>
              </a:lnSpc>
              <a:spcBef>
                <a:spcPct val="0"/>
              </a:spcBef>
            </a:pPr>
            <a:r>
              <a:rPr lang="en-US" sz="10686">
                <a:solidFill>
                  <a:srgbClr val="40B8F5"/>
                </a:solidFill>
                <a:latin typeface="Computer Says No"/>
                <a:ea typeface="Computer Says No"/>
                <a:cs typeface="Computer Says No"/>
                <a:sym typeface="Computer Says No"/>
              </a:rPr>
              <a:t>04</a:t>
            </a:r>
          </a:p>
        </p:txBody>
      </p:sp>
      <p:sp>
        <p:nvSpPr>
          <p:cNvPr id="15" name="AutoShape 15"/>
          <p:cNvSpPr/>
          <p:nvPr/>
        </p:nvSpPr>
        <p:spPr>
          <a:xfrm flipV="1">
            <a:off x="12270492" y="4612367"/>
            <a:ext cx="1702780" cy="0"/>
          </a:xfrm>
          <a:prstGeom prst="line">
            <a:avLst/>
          </a:prstGeom>
          <a:ln w="47625" cap="rnd">
            <a:solidFill>
              <a:srgbClr val="5CE5F8"/>
            </a:solidFill>
            <a:prstDash val="sysDot"/>
            <a:headEnd type="none" w="sm" len="sm"/>
            <a:tailEnd type="none" w="sm" len="sm"/>
          </a:ln>
        </p:spPr>
      </p:sp>
      <p:sp>
        <p:nvSpPr>
          <p:cNvPr id="18" name="AutoShape 18"/>
          <p:cNvSpPr/>
          <p:nvPr/>
        </p:nvSpPr>
        <p:spPr>
          <a:xfrm flipV="1">
            <a:off x="8454383" y="4612367"/>
            <a:ext cx="1702780" cy="0"/>
          </a:xfrm>
          <a:prstGeom prst="line">
            <a:avLst/>
          </a:prstGeom>
          <a:ln w="47625" cap="rnd">
            <a:solidFill>
              <a:srgbClr val="5CE5F8"/>
            </a:solidFill>
            <a:prstDash val="sysDot"/>
            <a:headEnd type="none" w="sm" len="sm"/>
            <a:tailEnd type="none" w="sm" len="sm"/>
          </a:ln>
        </p:spPr>
      </p:sp>
      <p:sp>
        <p:nvSpPr>
          <p:cNvPr id="19" name="AutoShape 19"/>
          <p:cNvSpPr/>
          <p:nvPr/>
        </p:nvSpPr>
        <p:spPr>
          <a:xfrm flipV="1">
            <a:off x="4675646" y="4545201"/>
            <a:ext cx="1702780" cy="0"/>
          </a:xfrm>
          <a:prstGeom prst="line">
            <a:avLst/>
          </a:prstGeom>
          <a:ln w="47625" cap="rnd">
            <a:solidFill>
              <a:srgbClr val="5CE5F8"/>
            </a:solidFill>
            <a:prstDash val="sysDot"/>
            <a:headEnd type="none" w="sm" len="sm"/>
            <a:tailEnd type="none" w="sm" len="sm"/>
          </a:ln>
        </p:spPr>
      </p:sp>
      <p:sp>
        <p:nvSpPr>
          <p:cNvPr id="21" name="Szövegdoboz 20">
            <a:extLst>
              <a:ext uri="{FF2B5EF4-FFF2-40B4-BE49-F238E27FC236}">
                <a16:creationId xmlns:a16="http://schemas.microsoft.com/office/drawing/2014/main" id="{C59D3C8D-D27C-4B8C-8A33-E670246D7881}"/>
              </a:ext>
            </a:extLst>
          </p:cNvPr>
          <p:cNvSpPr txBox="1"/>
          <p:nvPr/>
        </p:nvSpPr>
        <p:spPr>
          <a:xfrm>
            <a:off x="2021334" y="6269603"/>
            <a:ext cx="3121512" cy="2123658"/>
          </a:xfrm>
          <a:prstGeom prst="rect">
            <a:avLst/>
          </a:prstGeom>
          <a:noFill/>
        </p:spPr>
        <p:txBody>
          <a:bodyPr wrap="square" rtlCol="0">
            <a:spAutoFit/>
          </a:bodyPr>
          <a:lstStyle/>
          <a:p>
            <a:pPr algn="ctr"/>
            <a:r>
              <a:rPr lang="hu-HU" sz="4400" dirty="0" err="1">
                <a:solidFill>
                  <a:schemeClr val="bg1"/>
                </a:solidFill>
              </a:rPr>
              <a:t>Efficiency</a:t>
            </a:r>
            <a:r>
              <a:rPr lang="hu-HU" sz="4400" dirty="0">
                <a:solidFill>
                  <a:schemeClr val="bg1"/>
                </a:solidFill>
              </a:rPr>
              <a:t> </a:t>
            </a:r>
            <a:br>
              <a:rPr lang="hu-HU" sz="4400" dirty="0">
                <a:solidFill>
                  <a:schemeClr val="bg1"/>
                </a:solidFill>
              </a:rPr>
            </a:br>
            <a:r>
              <a:rPr lang="hu-HU" sz="4400" dirty="0">
                <a:solidFill>
                  <a:schemeClr val="bg1"/>
                </a:solidFill>
              </a:rPr>
              <a:t>&amp; </a:t>
            </a:r>
            <a:br>
              <a:rPr lang="hu-HU" sz="4400" dirty="0">
                <a:solidFill>
                  <a:schemeClr val="bg1"/>
                </a:solidFill>
              </a:rPr>
            </a:br>
            <a:r>
              <a:rPr lang="hu-HU" sz="4400" dirty="0" err="1">
                <a:solidFill>
                  <a:schemeClr val="bg1"/>
                </a:solidFill>
              </a:rPr>
              <a:t>Productivity</a:t>
            </a:r>
            <a:endParaRPr lang="hu-HU" sz="4400" dirty="0">
              <a:solidFill>
                <a:schemeClr val="bg1"/>
              </a:solidFill>
            </a:endParaRPr>
          </a:p>
        </p:txBody>
      </p:sp>
      <p:sp>
        <p:nvSpPr>
          <p:cNvPr id="22" name="Szövegdoboz 21">
            <a:extLst>
              <a:ext uri="{FF2B5EF4-FFF2-40B4-BE49-F238E27FC236}">
                <a16:creationId xmlns:a16="http://schemas.microsoft.com/office/drawing/2014/main" id="{4B603E9F-7F04-449E-9EA3-5173ECF2E969}"/>
              </a:ext>
            </a:extLst>
          </p:cNvPr>
          <p:cNvSpPr txBox="1"/>
          <p:nvPr/>
        </p:nvSpPr>
        <p:spPr>
          <a:xfrm>
            <a:off x="5837202" y="6269603"/>
            <a:ext cx="3121512" cy="2123658"/>
          </a:xfrm>
          <a:prstGeom prst="rect">
            <a:avLst/>
          </a:prstGeom>
          <a:noFill/>
        </p:spPr>
        <p:txBody>
          <a:bodyPr wrap="square" rtlCol="0">
            <a:spAutoFit/>
          </a:bodyPr>
          <a:lstStyle/>
          <a:p>
            <a:pPr algn="ctr"/>
            <a:r>
              <a:rPr lang="hu-HU" sz="4400" dirty="0" err="1">
                <a:solidFill>
                  <a:schemeClr val="bg1"/>
                </a:solidFill>
              </a:rPr>
              <a:t>Consistency</a:t>
            </a:r>
            <a:br>
              <a:rPr lang="hu-HU" sz="4400" dirty="0">
                <a:solidFill>
                  <a:schemeClr val="bg1"/>
                </a:solidFill>
              </a:rPr>
            </a:br>
            <a:r>
              <a:rPr lang="hu-HU" sz="4400" dirty="0">
                <a:solidFill>
                  <a:schemeClr val="bg1"/>
                </a:solidFill>
              </a:rPr>
              <a:t>&amp; </a:t>
            </a:r>
            <a:br>
              <a:rPr lang="hu-HU" sz="4400" dirty="0">
                <a:solidFill>
                  <a:schemeClr val="bg1"/>
                </a:solidFill>
              </a:rPr>
            </a:br>
            <a:r>
              <a:rPr lang="hu-HU" sz="4400" dirty="0" err="1">
                <a:solidFill>
                  <a:schemeClr val="bg1"/>
                </a:solidFill>
              </a:rPr>
              <a:t>Precision</a:t>
            </a:r>
            <a:endParaRPr lang="hu-HU" sz="4400" dirty="0">
              <a:solidFill>
                <a:schemeClr val="bg1"/>
              </a:solidFill>
            </a:endParaRPr>
          </a:p>
        </p:txBody>
      </p:sp>
      <p:sp>
        <p:nvSpPr>
          <p:cNvPr id="23" name="Szövegdoboz 22">
            <a:extLst>
              <a:ext uri="{FF2B5EF4-FFF2-40B4-BE49-F238E27FC236}">
                <a16:creationId xmlns:a16="http://schemas.microsoft.com/office/drawing/2014/main" id="{94340CED-FBB7-4962-9B50-59C5C036215B}"/>
              </a:ext>
            </a:extLst>
          </p:cNvPr>
          <p:cNvSpPr txBox="1"/>
          <p:nvPr/>
        </p:nvSpPr>
        <p:spPr>
          <a:xfrm>
            <a:off x="9616384" y="6355573"/>
            <a:ext cx="3337615" cy="2123658"/>
          </a:xfrm>
          <a:prstGeom prst="rect">
            <a:avLst/>
          </a:prstGeom>
          <a:noFill/>
        </p:spPr>
        <p:txBody>
          <a:bodyPr wrap="square" rtlCol="0">
            <a:spAutoFit/>
          </a:bodyPr>
          <a:lstStyle/>
          <a:p>
            <a:pPr algn="ctr"/>
            <a:r>
              <a:rPr lang="hu-HU" sz="4400" dirty="0" err="1">
                <a:solidFill>
                  <a:schemeClr val="bg1"/>
                </a:solidFill>
              </a:rPr>
              <a:t>Work</a:t>
            </a:r>
            <a:r>
              <a:rPr lang="hu-HU" sz="4400" dirty="0">
                <a:solidFill>
                  <a:schemeClr val="bg1"/>
                </a:solidFill>
              </a:rPr>
              <a:t> in </a:t>
            </a:r>
            <a:r>
              <a:rPr lang="hu-HU" sz="4400" dirty="0" err="1">
                <a:solidFill>
                  <a:schemeClr val="bg1"/>
                </a:solidFill>
              </a:rPr>
              <a:t>Hazardous</a:t>
            </a:r>
            <a:r>
              <a:rPr lang="hu-HU" sz="4400" dirty="0">
                <a:solidFill>
                  <a:schemeClr val="bg1"/>
                </a:solidFill>
              </a:rPr>
              <a:t> </a:t>
            </a:r>
            <a:r>
              <a:rPr lang="hu-HU" sz="4400" dirty="0" err="1">
                <a:solidFill>
                  <a:schemeClr val="bg1"/>
                </a:solidFill>
              </a:rPr>
              <a:t>Environments</a:t>
            </a:r>
            <a:endParaRPr lang="hu-HU" sz="4400" dirty="0">
              <a:solidFill>
                <a:schemeClr val="bg1"/>
              </a:solidFill>
            </a:endParaRPr>
          </a:p>
        </p:txBody>
      </p:sp>
      <p:sp>
        <p:nvSpPr>
          <p:cNvPr id="24" name="Szövegdoboz 23">
            <a:extLst>
              <a:ext uri="{FF2B5EF4-FFF2-40B4-BE49-F238E27FC236}">
                <a16:creationId xmlns:a16="http://schemas.microsoft.com/office/drawing/2014/main" id="{F19A5154-CF29-4EF3-808A-65070657CB4E}"/>
              </a:ext>
            </a:extLst>
          </p:cNvPr>
          <p:cNvSpPr txBox="1"/>
          <p:nvPr/>
        </p:nvSpPr>
        <p:spPr>
          <a:xfrm>
            <a:off x="13610413" y="6384998"/>
            <a:ext cx="3337615" cy="2123658"/>
          </a:xfrm>
          <a:prstGeom prst="rect">
            <a:avLst/>
          </a:prstGeom>
          <a:noFill/>
        </p:spPr>
        <p:txBody>
          <a:bodyPr wrap="square" rtlCol="0">
            <a:spAutoFit/>
          </a:bodyPr>
          <a:lstStyle/>
          <a:p>
            <a:pPr algn="ctr"/>
            <a:r>
              <a:rPr lang="hu-HU" sz="4400" dirty="0">
                <a:solidFill>
                  <a:schemeClr val="bg1"/>
                </a:solidFill>
              </a:rPr>
              <a:t>Long-Term Cost </a:t>
            </a:r>
            <a:r>
              <a:rPr lang="hu-HU" sz="4400" dirty="0" err="1">
                <a:solidFill>
                  <a:schemeClr val="bg1"/>
                </a:solidFill>
              </a:rPr>
              <a:t>Reduction</a:t>
            </a:r>
            <a:endParaRPr lang="hu-HU" sz="44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41069">
                <a:alpha val="100000"/>
              </a:srgbClr>
            </a:gs>
            <a:gs pos="50000">
              <a:srgbClr val="5527F5">
                <a:alpha val="100000"/>
              </a:srgbClr>
            </a:gs>
            <a:gs pos="100000">
              <a:srgbClr val="131FA8">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rot="8620763">
            <a:off x="-429086" y="-676113"/>
            <a:ext cx="8987203" cy="4150026"/>
          </a:xfrm>
          <a:custGeom>
            <a:avLst/>
            <a:gdLst/>
            <a:ahLst/>
            <a:cxnLst/>
            <a:rect l="l" t="t" r="r" b="b"/>
            <a:pathLst>
              <a:path w="8987203" h="4150026">
                <a:moveTo>
                  <a:pt x="0" y="0"/>
                </a:moveTo>
                <a:lnTo>
                  <a:pt x="8987203" y="0"/>
                </a:lnTo>
                <a:lnTo>
                  <a:pt x="8987203" y="4150027"/>
                </a:lnTo>
                <a:lnTo>
                  <a:pt x="0" y="4150027"/>
                </a:lnTo>
                <a:lnTo>
                  <a:pt x="0" y="0"/>
                </a:lnTo>
                <a:close/>
              </a:path>
            </a:pathLst>
          </a:custGeom>
          <a:blipFill>
            <a:blip r:embed="rId2"/>
            <a:stretch>
              <a:fillRect/>
            </a:stretch>
          </a:blipFill>
        </p:spPr>
      </p:sp>
      <p:sp>
        <p:nvSpPr>
          <p:cNvPr id="3" name="Freeform 3"/>
          <p:cNvSpPr/>
          <p:nvPr/>
        </p:nvSpPr>
        <p:spPr>
          <a:xfrm>
            <a:off x="1692146" y="1213800"/>
            <a:ext cx="14684628" cy="7859399"/>
          </a:xfrm>
          <a:custGeom>
            <a:avLst/>
            <a:gdLst/>
            <a:ahLst/>
            <a:cxnLst/>
            <a:rect l="l" t="t" r="r" b="b"/>
            <a:pathLst>
              <a:path w="14684628" h="7859399">
                <a:moveTo>
                  <a:pt x="0" y="0"/>
                </a:moveTo>
                <a:lnTo>
                  <a:pt x="14684627" y="0"/>
                </a:lnTo>
                <a:lnTo>
                  <a:pt x="14684627" y="7859400"/>
                </a:lnTo>
                <a:lnTo>
                  <a:pt x="0" y="7859400"/>
                </a:lnTo>
                <a:lnTo>
                  <a:pt x="0" y="0"/>
                </a:lnTo>
                <a:close/>
              </a:path>
            </a:pathLst>
          </a:custGeom>
          <a:blipFill>
            <a:blip r:embed="rId3">
              <a:extLst>
                <a:ext uri="{96DAC541-7B7A-43D3-8B79-37D633B846F1}">
                  <asvg:svgBlip xmlns:asvg="http://schemas.microsoft.com/office/drawing/2016/SVG/main" r:embed="rId4"/>
                </a:ext>
              </a:extLst>
            </a:blip>
            <a:stretch>
              <a:fillRect t="-20258"/>
            </a:stretch>
          </a:blipFill>
        </p:spPr>
      </p:sp>
      <p:sp>
        <p:nvSpPr>
          <p:cNvPr id="4" name="Freeform 4"/>
          <p:cNvSpPr/>
          <p:nvPr/>
        </p:nvSpPr>
        <p:spPr>
          <a:xfrm>
            <a:off x="14950717" y="4257922"/>
            <a:ext cx="2965916" cy="6828198"/>
          </a:xfrm>
          <a:custGeom>
            <a:avLst/>
            <a:gdLst/>
            <a:ahLst/>
            <a:cxnLst/>
            <a:rect l="l" t="t" r="r" b="b"/>
            <a:pathLst>
              <a:path w="2965916" h="6828198">
                <a:moveTo>
                  <a:pt x="0" y="0"/>
                </a:moveTo>
                <a:lnTo>
                  <a:pt x="2965917" y="0"/>
                </a:lnTo>
                <a:lnTo>
                  <a:pt x="2965917" y="6828199"/>
                </a:lnTo>
                <a:lnTo>
                  <a:pt x="0" y="6828199"/>
                </a:lnTo>
                <a:lnTo>
                  <a:pt x="0" y="0"/>
                </a:lnTo>
                <a:close/>
              </a:path>
            </a:pathLst>
          </a:custGeom>
          <a:blipFill>
            <a:blip r:embed="rId5"/>
            <a:stretch>
              <a:fillRect/>
            </a:stretch>
          </a:blipFill>
        </p:spPr>
      </p:sp>
      <p:sp>
        <p:nvSpPr>
          <p:cNvPr id="5" name="Freeform 5"/>
          <p:cNvSpPr/>
          <p:nvPr/>
        </p:nvSpPr>
        <p:spPr>
          <a:xfrm>
            <a:off x="-107017" y="7672021"/>
            <a:ext cx="4171532" cy="3569725"/>
          </a:xfrm>
          <a:custGeom>
            <a:avLst/>
            <a:gdLst/>
            <a:ahLst/>
            <a:cxnLst/>
            <a:rect l="l" t="t" r="r" b="b"/>
            <a:pathLst>
              <a:path w="4171532" h="3569725">
                <a:moveTo>
                  <a:pt x="0" y="0"/>
                </a:moveTo>
                <a:lnTo>
                  <a:pt x="4171532" y="0"/>
                </a:lnTo>
                <a:lnTo>
                  <a:pt x="4171532" y="3569725"/>
                </a:lnTo>
                <a:lnTo>
                  <a:pt x="0" y="3569725"/>
                </a:lnTo>
                <a:lnTo>
                  <a:pt x="0" y="0"/>
                </a:lnTo>
                <a:close/>
              </a:path>
            </a:pathLst>
          </a:custGeom>
          <a:blipFill>
            <a:blip r:embed="rId6"/>
            <a:stretch>
              <a:fillRect/>
            </a:stretch>
          </a:blipFill>
        </p:spPr>
      </p:sp>
      <p:sp>
        <p:nvSpPr>
          <p:cNvPr id="6" name="TextBox 6"/>
          <p:cNvSpPr txBox="1"/>
          <p:nvPr/>
        </p:nvSpPr>
        <p:spPr>
          <a:xfrm>
            <a:off x="1801686" y="2073129"/>
            <a:ext cx="14684628" cy="1077218"/>
          </a:xfrm>
          <a:prstGeom prst="rect">
            <a:avLst/>
          </a:prstGeom>
        </p:spPr>
        <p:txBody>
          <a:bodyPr wrap="square" lIns="0" tIns="0" rIns="0" bIns="0" rtlCol="0" anchor="t">
            <a:spAutoFit/>
          </a:bodyPr>
          <a:lstStyle/>
          <a:p>
            <a:pPr marL="0" lvl="0" indent="0" algn="ctr">
              <a:lnSpc>
                <a:spcPts val="8435"/>
              </a:lnSpc>
              <a:spcBef>
                <a:spcPct val="0"/>
              </a:spcBef>
            </a:pPr>
            <a:r>
              <a:rPr lang="en-US" sz="11500" dirty="0">
                <a:solidFill>
                  <a:schemeClr val="bg1"/>
                </a:solidFill>
                <a:latin typeface="Computer Says No"/>
                <a:ea typeface="Computer Says No"/>
                <a:cs typeface="Computer Says No"/>
                <a:sym typeface="Computer Says No"/>
              </a:rPr>
              <a:t>Disadvantages of Using </a:t>
            </a:r>
            <a:r>
              <a:rPr lang="hu-HU" sz="11500" dirty="0" err="1">
                <a:solidFill>
                  <a:schemeClr val="bg1"/>
                </a:solidFill>
                <a:latin typeface="Computer Says No"/>
                <a:ea typeface="Computer Says No"/>
                <a:cs typeface="Computer Says No"/>
                <a:sym typeface="Computer Says No"/>
              </a:rPr>
              <a:t>Robots</a:t>
            </a:r>
            <a:r>
              <a:rPr lang="en-US" sz="11500" dirty="0">
                <a:solidFill>
                  <a:schemeClr val="bg1"/>
                </a:solidFill>
                <a:latin typeface="Computer Says No"/>
                <a:ea typeface="Computer Says No"/>
                <a:cs typeface="Computer Says No"/>
                <a:sym typeface="Computer Says No"/>
              </a:rPr>
              <a:t> </a:t>
            </a:r>
          </a:p>
        </p:txBody>
      </p:sp>
      <p:sp>
        <p:nvSpPr>
          <p:cNvPr id="7" name="TextBox 7"/>
          <p:cNvSpPr txBox="1"/>
          <p:nvPr/>
        </p:nvSpPr>
        <p:spPr>
          <a:xfrm>
            <a:off x="4982419" y="4347514"/>
            <a:ext cx="4542581" cy="451534"/>
          </a:xfrm>
          <a:prstGeom prst="rect">
            <a:avLst/>
          </a:prstGeom>
        </p:spPr>
        <p:txBody>
          <a:bodyPr wrap="square" lIns="0" tIns="0" rIns="0" bIns="0" rtlCol="0" anchor="t">
            <a:spAutoFit/>
          </a:bodyPr>
          <a:lstStyle/>
          <a:p>
            <a:pPr marL="235529" lvl="1" algn="l">
              <a:lnSpc>
                <a:spcPts val="3534"/>
              </a:lnSpc>
            </a:pPr>
            <a:r>
              <a:rPr lang="en-US" sz="3200" dirty="0">
                <a:solidFill>
                  <a:srgbClr val="FFFFFF"/>
                </a:solidFill>
                <a:latin typeface="Poppins Light"/>
                <a:ea typeface="Poppins Light"/>
                <a:cs typeface="Poppins Light"/>
                <a:sym typeface="Poppins Light"/>
              </a:rPr>
              <a:t>High Initial Costs</a:t>
            </a:r>
          </a:p>
        </p:txBody>
      </p:sp>
      <p:sp>
        <p:nvSpPr>
          <p:cNvPr id="8" name="TextBox 8"/>
          <p:cNvSpPr txBox="1"/>
          <p:nvPr/>
        </p:nvSpPr>
        <p:spPr>
          <a:xfrm>
            <a:off x="4982419" y="7055846"/>
            <a:ext cx="5535526" cy="451534"/>
          </a:xfrm>
          <a:prstGeom prst="rect">
            <a:avLst/>
          </a:prstGeom>
        </p:spPr>
        <p:txBody>
          <a:bodyPr wrap="square" lIns="0" tIns="0" rIns="0" bIns="0" rtlCol="0" anchor="t">
            <a:spAutoFit/>
          </a:bodyPr>
          <a:lstStyle/>
          <a:p>
            <a:pPr marL="235529" lvl="1">
              <a:lnSpc>
                <a:spcPts val="3534"/>
              </a:lnSpc>
            </a:pPr>
            <a:r>
              <a:rPr lang="en-US" sz="3200" dirty="0">
                <a:solidFill>
                  <a:srgbClr val="FFFFFF"/>
                </a:solidFill>
                <a:latin typeface="Poppins Light"/>
                <a:cs typeface="Poppins Light"/>
                <a:sym typeface="Poppins Light"/>
              </a:rPr>
              <a:t>Job Displacement</a:t>
            </a:r>
          </a:p>
        </p:txBody>
      </p:sp>
      <p:sp>
        <p:nvSpPr>
          <p:cNvPr id="9" name="AutoShape 9"/>
          <p:cNvSpPr/>
          <p:nvPr/>
        </p:nvSpPr>
        <p:spPr>
          <a:xfrm flipV="1">
            <a:off x="4412617" y="5774369"/>
            <a:ext cx="11130264" cy="84358"/>
          </a:xfrm>
          <a:prstGeom prst="line">
            <a:avLst/>
          </a:prstGeom>
          <a:ln w="38100" cap="flat">
            <a:solidFill>
              <a:srgbClr val="FFFFFF"/>
            </a:solidFill>
            <a:prstDash val="solid"/>
            <a:headEnd type="none" w="sm" len="sm"/>
            <a:tailEnd type="none" w="sm" len="sm"/>
          </a:ln>
        </p:spPr>
      </p:sp>
      <p:sp>
        <p:nvSpPr>
          <p:cNvPr id="10" name="Freeform 10"/>
          <p:cNvSpPr/>
          <p:nvPr/>
        </p:nvSpPr>
        <p:spPr>
          <a:xfrm>
            <a:off x="2525894" y="3834856"/>
            <a:ext cx="1886578" cy="1555641"/>
          </a:xfrm>
          <a:custGeom>
            <a:avLst/>
            <a:gdLst/>
            <a:ahLst/>
            <a:cxnLst/>
            <a:rect l="l" t="t" r="r" b="b"/>
            <a:pathLst>
              <a:path w="1886578" h="1555641">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2812498" y="4111734"/>
            <a:ext cx="1420551" cy="1260582"/>
          </a:xfrm>
          <a:prstGeom prst="rect">
            <a:avLst/>
          </a:prstGeom>
        </p:spPr>
        <p:txBody>
          <a:bodyPr lIns="0" tIns="0" rIns="0" bIns="0" rtlCol="0" anchor="t">
            <a:spAutoFit/>
          </a:bodyPr>
          <a:lstStyle/>
          <a:p>
            <a:pPr marL="0" lvl="0" indent="0" algn="ctr">
              <a:lnSpc>
                <a:spcPts val="8435"/>
              </a:lnSpc>
              <a:spcBef>
                <a:spcPct val="0"/>
              </a:spcBef>
            </a:pPr>
            <a:r>
              <a:rPr lang="en-US" sz="11715">
                <a:solidFill>
                  <a:srgbClr val="6866E1"/>
                </a:solidFill>
                <a:latin typeface="Computer Says No"/>
                <a:ea typeface="Computer Says No"/>
                <a:cs typeface="Computer Says No"/>
                <a:sym typeface="Computer Says No"/>
              </a:rPr>
              <a:t>01</a:t>
            </a:r>
          </a:p>
        </p:txBody>
      </p:sp>
      <p:grpSp>
        <p:nvGrpSpPr>
          <p:cNvPr id="18" name="Csoportba foglalás 17">
            <a:extLst>
              <a:ext uri="{FF2B5EF4-FFF2-40B4-BE49-F238E27FC236}">
                <a16:creationId xmlns:a16="http://schemas.microsoft.com/office/drawing/2014/main" id="{3021E8A7-0A80-0561-9727-3E1858257FB1}"/>
              </a:ext>
            </a:extLst>
          </p:cNvPr>
          <p:cNvGrpSpPr/>
          <p:nvPr/>
        </p:nvGrpSpPr>
        <p:grpSpPr>
          <a:xfrm>
            <a:off x="2525894" y="6554525"/>
            <a:ext cx="1886578" cy="1555641"/>
            <a:chOff x="2525894" y="6554525"/>
            <a:chExt cx="1886578" cy="1555641"/>
          </a:xfrm>
        </p:grpSpPr>
        <p:sp>
          <p:nvSpPr>
            <p:cNvPr id="12" name="Freeform 12"/>
            <p:cNvSpPr/>
            <p:nvPr/>
          </p:nvSpPr>
          <p:spPr>
            <a:xfrm>
              <a:off x="2525894" y="6554525"/>
              <a:ext cx="1886578" cy="1555641"/>
            </a:xfrm>
            <a:custGeom>
              <a:avLst/>
              <a:gdLst/>
              <a:ahLst/>
              <a:cxnLst/>
              <a:rect l="l" t="t" r="r" b="b"/>
              <a:pathLst>
                <a:path w="1886578" h="1555641">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2812498" y="6831403"/>
              <a:ext cx="1420551" cy="1260582"/>
            </a:xfrm>
            <a:prstGeom prst="rect">
              <a:avLst/>
            </a:prstGeom>
          </p:spPr>
          <p:txBody>
            <a:bodyPr lIns="0" tIns="0" rIns="0" bIns="0" rtlCol="0" anchor="t">
              <a:spAutoFit/>
            </a:bodyPr>
            <a:lstStyle/>
            <a:p>
              <a:pPr marL="0" lvl="0" indent="0" algn="ctr">
                <a:lnSpc>
                  <a:spcPts val="8435"/>
                </a:lnSpc>
                <a:spcBef>
                  <a:spcPct val="0"/>
                </a:spcBef>
              </a:pPr>
              <a:r>
                <a:rPr lang="en-US" sz="11715" dirty="0">
                  <a:solidFill>
                    <a:srgbClr val="6866E1"/>
                  </a:solidFill>
                  <a:latin typeface="Computer Says No"/>
                  <a:ea typeface="Computer Says No"/>
                  <a:cs typeface="Computer Says No"/>
                  <a:sym typeface="Computer Says No"/>
                </a:rPr>
                <a:t>02</a:t>
              </a:r>
            </a:p>
          </p:txBody>
        </p:sp>
      </p:grpSp>
      <p:sp>
        <p:nvSpPr>
          <p:cNvPr id="14" name="Freeform 14"/>
          <p:cNvSpPr/>
          <p:nvPr/>
        </p:nvSpPr>
        <p:spPr>
          <a:xfrm>
            <a:off x="13941740" y="-4440594"/>
            <a:ext cx="8339294" cy="7136224"/>
          </a:xfrm>
          <a:custGeom>
            <a:avLst/>
            <a:gdLst/>
            <a:ahLst/>
            <a:cxnLst/>
            <a:rect l="l" t="t" r="r" b="b"/>
            <a:pathLst>
              <a:path w="8339294" h="7136224">
                <a:moveTo>
                  <a:pt x="0" y="0"/>
                </a:moveTo>
                <a:lnTo>
                  <a:pt x="8339295" y="0"/>
                </a:lnTo>
                <a:lnTo>
                  <a:pt x="8339295" y="7136224"/>
                </a:lnTo>
                <a:lnTo>
                  <a:pt x="0" y="7136224"/>
                </a:lnTo>
                <a:lnTo>
                  <a:pt x="0" y="0"/>
                </a:lnTo>
                <a:close/>
              </a:path>
            </a:pathLst>
          </a:custGeom>
          <a:blipFill>
            <a:blip r:embed="rId6"/>
            <a:stretch>
              <a:fillRect/>
            </a:stretch>
          </a:blipFill>
        </p:spPr>
      </p:sp>
      <p:grpSp>
        <p:nvGrpSpPr>
          <p:cNvPr id="19" name="Csoportba foglalás 18">
            <a:extLst>
              <a:ext uri="{FF2B5EF4-FFF2-40B4-BE49-F238E27FC236}">
                <a16:creationId xmlns:a16="http://schemas.microsoft.com/office/drawing/2014/main" id="{64E2D6F6-D98A-3D7A-2D0F-7D12F493BA57}"/>
              </a:ext>
            </a:extLst>
          </p:cNvPr>
          <p:cNvGrpSpPr/>
          <p:nvPr/>
        </p:nvGrpSpPr>
        <p:grpSpPr>
          <a:xfrm>
            <a:off x="9946188" y="3901717"/>
            <a:ext cx="1886578" cy="1555641"/>
            <a:chOff x="2525894" y="6554525"/>
            <a:chExt cx="1886578" cy="1555641"/>
          </a:xfrm>
        </p:grpSpPr>
        <p:sp>
          <p:nvSpPr>
            <p:cNvPr id="20" name="Freeform 12">
              <a:extLst>
                <a:ext uri="{FF2B5EF4-FFF2-40B4-BE49-F238E27FC236}">
                  <a16:creationId xmlns:a16="http://schemas.microsoft.com/office/drawing/2014/main" id="{858DA840-5D68-9E4E-9657-E33E40D5C4F9}"/>
                </a:ext>
              </a:extLst>
            </p:cNvPr>
            <p:cNvSpPr/>
            <p:nvPr/>
          </p:nvSpPr>
          <p:spPr>
            <a:xfrm>
              <a:off x="2525894" y="6554525"/>
              <a:ext cx="1886578" cy="1555641"/>
            </a:xfrm>
            <a:custGeom>
              <a:avLst/>
              <a:gdLst/>
              <a:ahLst/>
              <a:cxnLst/>
              <a:rect l="l" t="t" r="r" b="b"/>
              <a:pathLst>
                <a:path w="1886578" h="1555641">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13">
              <a:extLst>
                <a:ext uri="{FF2B5EF4-FFF2-40B4-BE49-F238E27FC236}">
                  <a16:creationId xmlns:a16="http://schemas.microsoft.com/office/drawing/2014/main" id="{AABF5DDB-6C03-DE36-7C53-22A5445F3114}"/>
                </a:ext>
              </a:extLst>
            </p:cNvPr>
            <p:cNvSpPr txBox="1"/>
            <p:nvPr/>
          </p:nvSpPr>
          <p:spPr>
            <a:xfrm>
              <a:off x="2812498" y="6831403"/>
              <a:ext cx="1420551" cy="1077218"/>
            </a:xfrm>
            <a:prstGeom prst="rect">
              <a:avLst/>
            </a:prstGeom>
          </p:spPr>
          <p:txBody>
            <a:bodyPr lIns="0" tIns="0" rIns="0" bIns="0" rtlCol="0" anchor="t">
              <a:spAutoFit/>
            </a:bodyPr>
            <a:lstStyle/>
            <a:p>
              <a:pPr marL="0" lvl="0" indent="0" algn="ctr">
                <a:lnSpc>
                  <a:spcPts val="8435"/>
                </a:lnSpc>
                <a:spcBef>
                  <a:spcPct val="0"/>
                </a:spcBef>
              </a:pPr>
              <a:r>
                <a:rPr lang="en-US" sz="11715" dirty="0">
                  <a:solidFill>
                    <a:srgbClr val="6866E1"/>
                  </a:solidFill>
                  <a:latin typeface="Computer Says No"/>
                  <a:ea typeface="Computer Says No"/>
                  <a:cs typeface="Computer Says No"/>
                  <a:sym typeface="Computer Says No"/>
                </a:rPr>
                <a:t>0</a:t>
              </a:r>
              <a:r>
                <a:rPr lang="hu-HU" sz="11715" dirty="0">
                  <a:solidFill>
                    <a:srgbClr val="6866E1"/>
                  </a:solidFill>
                  <a:latin typeface="Computer Says No"/>
                  <a:ea typeface="Computer Says No"/>
                  <a:cs typeface="Computer Says No"/>
                  <a:sym typeface="Computer Says No"/>
                </a:rPr>
                <a:t>3</a:t>
              </a:r>
              <a:endParaRPr lang="en-US" sz="11715" dirty="0">
                <a:solidFill>
                  <a:srgbClr val="6866E1"/>
                </a:solidFill>
                <a:latin typeface="Computer Says No"/>
                <a:ea typeface="Computer Says No"/>
                <a:cs typeface="Computer Says No"/>
                <a:sym typeface="Computer Says No"/>
              </a:endParaRPr>
            </a:p>
          </p:txBody>
        </p:sp>
      </p:grpSp>
      <p:grpSp>
        <p:nvGrpSpPr>
          <p:cNvPr id="22" name="Csoportba foglalás 21">
            <a:extLst>
              <a:ext uri="{FF2B5EF4-FFF2-40B4-BE49-F238E27FC236}">
                <a16:creationId xmlns:a16="http://schemas.microsoft.com/office/drawing/2014/main" id="{84F38A30-E888-E675-FF8B-B922D4D27E34}"/>
              </a:ext>
            </a:extLst>
          </p:cNvPr>
          <p:cNvGrpSpPr/>
          <p:nvPr/>
        </p:nvGrpSpPr>
        <p:grpSpPr>
          <a:xfrm>
            <a:off x="9855359" y="6559626"/>
            <a:ext cx="1886578" cy="1555641"/>
            <a:chOff x="2525894" y="6554525"/>
            <a:chExt cx="1886578" cy="1555641"/>
          </a:xfrm>
        </p:grpSpPr>
        <p:sp>
          <p:nvSpPr>
            <p:cNvPr id="23" name="Freeform 12">
              <a:extLst>
                <a:ext uri="{FF2B5EF4-FFF2-40B4-BE49-F238E27FC236}">
                  <a16:creationId xmlns:a16="http://schemas.microsoft.com/office/drawing/2014/main" id="{21387F15-257C-6886-2191-5557B8E7B04F}"/>
                </a:ext>
              </a:extLst>
            </p:cNvPr>
            <p:cNvSpPr/>
            <p:nvPr/>
          </p:nvSpPr>
          <p:spPr>
            <a:xfrm>
              <a:off x="2525894" y="6554525"/>
              <a:ext cx="1886578" cy="1555641"/>
            </a:xfrm>
            <a:custGeom>
              <a:avLst/>
              <a:gdLst/>
              <a:ahLst/>
              <a:cxnLst/>
              <a:rect l="l" t="t" r="r" b="b"/>
              <a:pathLst>
                <a:path w="1886578" h="1555641">
                  <a:moveTo>
                    <a:pt x="0" y="0"/>
                  </a:moveTo>
                  <a:lnTo>
                    <a:pt x="1886578" y="0"/>
                  </a:lnTo>
                  <a:lnTo>
                    <a:pt x="1886578" y="1555641"/>
                  </a:lnTo>
                  <a:lnTo>
                    <a:pt x="0" y="1555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13">
              <a:extLst>
                <a:ext uri="{FF2B5EF4-FFF2-40B4-BE49-F238E27FC236}">
                  <a16:creationId xmlns:a16="http://schemas.microsoft.com/office/drawing/2014/main" id="{8BC05EB0-947B-B319-EA43-3835B5A6726E}"/>
                </a:ext>
              </a:extLst>
            </p:cNvPr>
            <p:cNvSpPr txBox="1"/>
            <p:nvPr/>
          </p:nvSpPr>
          <p:spPr>
            <a:xfrm>
              <a:off x="2812498" y="6831403"/>
              <a:ext cx="1420551" cy="1077218"/>
            </a:xfrm>
            <a:prstGeom prst="rect">
              <a:avLst/>
            </a:prstGeom>
          </p:spPr>
          <p:txBody>
            <a:bodyPr lIns="0" tIns="0" rIns="0" bIns="0" rtlCol="0" anchor="t">
              <a:spAutoFit/>
            </a:bodyPr>
            <a:lstStyle/>
            <a:p>
              <a:pPr marL="0" lvl="0" indent="0" algn="ctr">
                <a:lnSpc>
                  <a:spcPts val="8435"/>
                </a:lnSpc>
                <a:spcBef>
                  <a:spcPct val="0"/>
                </a:spcBef>
              </a:pPr>
              <a:r>
                <a:rPr lang="en-US" sz="11715" dirty="0">
                  <a:solidFill>
                    <a:srgbClr val="6866E1"/>
                  </a:solidFill>
                  <a:latin typeface="Computer Says No"/>
                  <a:ea typeface="Computer Says No"/>
                  <a:cs typeface="Computer Says No"/>
                  <a:sym typeface="Computer Says No"/>
                </a:rPr>
                <a:t>0</a:t>
              </a:r>
              <a:r>
                <a:rPr lang="hu-HU" sz="11715" dirty="0">
                  <a:solidFill>
                    <a:srgbClr val="6866E1"/>
                  </a:solidFill>
                  <a:latin typeface="Computer Says No"/>
                  <a:ea typeface="Computer Says No"/>
                  <a:cs typeface="Computer Says No"/>
                  <a:sym typeface="Computer Says No"/>
                </a:rPr>
                <a:t>4</a:t>
              </a:r>
              <a:endParaRPr lang="en-US" sz="11715" dirty="0">
                <a:solidFill>
                  <a:srgbClr val="6866E1"/>
                </a:solidFill>
                <a:latin typeface="Computer Says No"/>
                <a:ea typeface="Computer Says No"/>
                <a:cs typeface="Computer Says No"/>
                <a:sym typeface="Computer Says No"/>
              </a:endParaRPr>
            </a:p>
          </p:txBody>
        </p:sp>
      </p:grpSp>
      <p:sp>
        <p:nvSpPr>
          <p:cNvPr id="25" name="Szövegdoboz 24">
            <a:extLst>
              <a:ext uri="{FF2B5EF4-FFF2-40B4-BE49-F238E27FC236}">
                <a16:creationId xmlns:a16="http://schemas.microsoft.com/office/drawing/2014/main" id="{6A799D6B-FBE4-9DDC-983D-F7D9537D42DC}"/>
              </a:ext>
            </a:extLst>
          </p:cNvPr>
          <p:cNvSpPr txBox="1"/>
          <p:nvPr/>
        </p:nvSpPr>
        <p:spPr>
          <a:xfrm>
            <a:off x="12119370" y="4178595"/>
            <a:ext cx="3800424" cy="1077218"/>
          </a:xfrm>
          <a:prstGeom prst="rect">
            <a:avLst/>
          </a:prstGeom>
          <a:noFill/>
        </p:spPr>
        <p:txBody>
          <a:bodyPr wrap="square" rtlCol="0">
            <a:spAutoFit/>
          </a:bodyPr>
          <a:lstStyle/>
          <a:p>
            <a:r>
              <a:rPr lang="hu-HU" sz="3200" dirty="0">
                <a:solidFill>
                  <a:srgbClr val="FFFFFF"/>
                </a:solidFill>
                <a:latin typeface="Poppins Light"/>
                <a:cs typeface="Poppins Light"/>
              </a:rPr>
              <a:t>Limited </a:t>
            </a:r>
            <a:r>
              <a:rPr lang="hu-HU" sz="3200" dirty="0" err="1">
                <a:solidFill>
                  <a:srgbClr val="FFFFFF"/>
                </a:solidFill>
                <a:latin typeface="Poppins Light"/>
                <a:cs typeface="Poppins Light"/>
              </a:rPr>
              <a:t>Adaptability</a:t>
            </a:r>
            <a:endParaRPr lang="hu-HU" sz="3200" dirty="0">
              <a:solidFill>
                <a:srgbClr val="FFFFFF"/>
              </a:solidFill>
              <a:latin typeface="Poppins Light"/>
              <a:cs typeface="Poppins Light"/>
            </a:endParaRPr>
          </a:p>
        </p:txBody>
      </p:sp>
      <p:sp>
        <p:nvSpPr>
          <p:cNvPr id="26" name="Szövegdoboz 25">
            <a:extLst>
              <a:ext uri="{FF2B5EF4-FFF2-40B4-BE49-F238E27FC236}">
                <a16:creationId xmlns:a16="http://schemas.microsoft.com/office/drawing/2014/main" id="{D323CEAC-53EE-3FF1-D44E-F1E3409D45C1}"/>
              </a:ext>
            </a:extLst>
          </p:cNvPr>
          <p:cNvSpPr txBox="1"/>
          <p:nvPr/>
        </p:nvSpPr>
        <p:spPr>
          <a:xfrm>
            <a:off x="11640959" y="6843974"/>
            <a:ext cx="4171532" cy="991233"/>
          </a:xfrm>
          <a:prstGeom prst="rect">
            <a:avLst/>
          </a:prstGeom>
          <a:noFill/>
        </p:spPr>
        <p:txBody>
          <a:bodyPr wrap="square" rtlCol="0">
            <a:spAutoFit/>
          </a:bodyPr>
          <a:lstStyle/>
          <a:p>
            <a:pPr marL="235529" lvl="1">
              <a:lnSpc>
                <a:spcPts val="3534"/>
              </a:lnSpc>
            </a:pPr>
            <a:r>
              <a:rPr lang="hu-HU" sz="3200" dirty="0" err="1">
                <a:solidFill>
                  <a:srgbClr val="FFFFFF"/>
                </a:solidFill>
                <a:latin typeface="Poppins Light"/>
                <a:cs typeface="Poppins Light"/>
              </a:rPr>
              <a:t>Ethical</a:t>
            </a:r>
            <a:r>
              <a:rPr lang="hu-HU" sz="3200" dirty="0">
                <a:solidFill>
                  <a:srgbClr val="FFFFFF"/>
                </a:solidFill>
                <a:latin typeface="Poppins Light"/>
                <a:cs typeface="Poppins Light"/>
              </a:rPr>
              <a:t> &amp; </a:t>
            </a:r>
            <a:r>
              <a:rPr lang="hu-HU" sz="3200" dirty="0" err="1">
                <a:solidFill>
                  <a:srgbClr val="FFFFFF"/>
                </a:solidFill>
                <a:latin typeface="Poppins Light"/>
                <a:cs typeface="Poppins Light"/>
              </a:rPr>
              <a:t>Security</a:t>
            </a:r>
            <a:r>
              <a:rPr lang="hu-HU" sz="3200" dirty="0">
                <a:solidFill>
                  <a:srgbClr val="FFFFFF"/>
                </a:solidFill>
                <a:latin typeface="Poppins Light"/>
                <a:cs typeface="Poppins Light"/>
              </a:rPr>
              <a:t> </a:t>
            </a:r>
            <a:r>
              <a:rPr lang="hu-HU" sz="3200" dirty="0" err="1">
                <a:solidFill>
                  <a:srgbClr val="FFFFFF"/>
                </a:solidFill>
                <a:latin typeface="Poppins Light"/>
                <a:cs typeface="Poppins Light"/>
              </a:rPr>
              <a:t>Concerns</a:t>
            </a:r>
            <a:endParaRPr lang="hu-H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C325E-FDE1-60F6-5800-3497B7CBE6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9AA46D-672C-556B-0CD7-1867E9A516E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916" b="-86898"/>
            </a:stretch>
          </a:blipFill>
        </p:spPr>
      </p:sp>
      <p:sp>
        <p:nvSpPr>
          <p:cNvPr id="3" name="Freeform 3">
            <a:extLst>
              <a:ext uri="{FF2B5EF4-FFF2-40B4-BE49-F238E27FC236}">
                <a16:creationId xmlns:a16="http://schemas.microsoft.com/office/drawing/2014/main" id="{643ECFFE-6902-9248-D594-84A18E3EA041}"/>
              </a:ext>
            </a:extLst>
          </p:cNvPr>
          <p:cNvSpPr/>
          <p:nvPr/>
        </p:nvSpPr>
        <p:spPr>
          <a:xfrm>
            <a:off x="10571271" y="-3708211"/>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470D1C61-D776-7B34-D9DC-C7FC38510927}"/>
              </a:ext>
            </a:extLst>
          </p:cNvPr>
          <p:cNvSpPr/>
          <p:nvPr/>
        </p:nvSpPr>
        <p:spPr>
          <a:xfrm>
            <a:off x="-5811039" y="4636180"/>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5" name="TextBox 5">
            <a:extLst>
              <a:ext uri="{FF2B5EF4-FFF2-40B4-BE49-F238E27FC236}">
                <a16:creationId xmlns:a16="http://schemas.microsoft.com/office/drawing/2014/main" id="{0F0E4BDA-E328-2418-DED3-D7D846E53780}"/>
              </a:ext>
            </a:extLst>
          </p:cNvPr>
          <p:cNvSpPr txBox="1"/>
          <p:nvPr/>
        </p:nvSpPr>
        <p:spPr>
          <a:xfrm>
            <a:off x="3735235" y="1144049"/>
            <a:ext cx="10817530" cy="1974900"/>
          </a:xfrm>
          <a:prstGeom prst="rect">
            <a:avLst/>
          </a:prstGeom>
        </p:spPr>
        <p:txBody>
          <a:bodyPr wrap="square" lIns="0" tIns="0" rIns="0" bIns="0" rtlCol="0" anchor="t">
            <a:spAutoFit/>
          </a:bodyPr>
          <a:lstStyle/>
          <a:p>
            <a:pPr lvl="0" algn="ctr">
              <a:lnSpc>
                <a:spcPts val="7693"/>
              </a:lnSpc>
              <a:spcBef>
                <a:spcPct val="0"/>
              </a:spcBef>
            </a:pPr>
            <a:r>
              <a:rPr lang="en-US" sz="10686" dirty="0">
                <a:solidFill>
                  <a:schemeClr val="bg1"/>
                </a:solidFill>
                <a:latin typeface="Computer Says No"/>
                <a:ea typeface="Computer Says No"/>
                <a:cs typeface="Computer Says No"/>
                <a:sym typeface="Computer Says No"/>
              </a:rPr>
              <a:t>Advantages of Using </a:t>
            </a:r>
            <a:r>
              <a:rPr lang="hu-HU" sz="10686" dirty="0" err="1">
                <a:solidFill>
                  <a:schemeClr val="bg1"/>
                </a:solidFill>
                <a:latin typeface="Computer Says No"/>
                <a:ea typeface="Computer Says No"/>
                <a:cs typeface="Computer Says No"/>
                <a:sym typeface="Computer Says No"/>
              </a:rPr>
              <a:t>Manpower</a:t>
            </a:r>
            <a:endParaRPr lang="en-US" sz="10686" dirty="0">
              <a:solidFill>
                <a:schemeClr val="bg1"/>
              </a:solidFill>
              <a:latin typeface="Computer Says No"/>
              <a:ea typeface="Computer Says No"/>
              <a:cs typeface="Computer Says No"/>
              <a:sym typeface="Computer Says No"/>
            </a:endParaRPr>
          </a:p>
        </p:txBody>
      </p:sp>
      <p:sp>
        <p:nvSpPr>
          <p:cNvPr id="6" name="Freeform 6">
            <a:extLst>
              <a:ext uri="{FF2B5EF4-FFF2-40B4-BE49-F238E27FC236}">
                <a16:creationId xmlns:a16="http://schemas.microsoft.com/office/drawing/2014/main" id="{99E65F44-79D0-5140-3A36-8006F490CB38}"/>
              </a:ext>
            </a:extLst>
          </p:cNvPr>
          <p:cNvSpPr/>
          <p:nvPr/>
        </p:nvSpPr>
        <p:spPr>
          <a:xfrm>
            <a:off x="2598221" y="3531890"/>
            <a:ext cx="2113329" cy="2113329"/>
          </a:xfrm>
          <a:custGeom>
            <a:avLst/>
            <a:gdLst/>
            <a:ahLst/>
            <a:cxnLst/>
            <a:rect l="l" t="t" r="r" b="b"/>
            <a:pathLst>
              <a:path w="2113329" h="2113329">
                <a:moveTo>
                  <a:pt x="0" y="0"/>
                </a:moveTo>
                <a:lnTo>
                  <a:pt x="2113330" y="0"/>
                </a:lnTo>
                <a:lnTo>
                  <a:pt x="2113330"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a:extLst>
              <a:ext uri="{FF2B5EF4-FFF2-40B4-BE49-F238E27FC236}">
                <a16:creationId xmlns:a16="http://schemas.microsoft.com/office/drawing/2014/main" id="{61D1FB2C-51EE-3E5A-8BCB-A9E42EDAA829}"/>
              </a:ext>
            </a:extLst>
          </p:cNvPr>
          <p:cNvSpPr/>
          <p:nvPr/>
        </p:nvSpPr>
        <p:spPr>
          <a:xfrm>
            <a:off x="6378426" y="3464724"/>
            <a:ext cx="2113329" cy="2113329"/>
          </a:xfrm>
          <a:custGeom>
            <a:avLst/>
            <a:gdLst/>
            <a:ahLst/>
            <a:cxnLst/>
            <a:rect l="l" t="t" r="r" b="b"/>
            <a:pathLst>
              <a:path w="2113329" h="2113329">
                <a:moveTo>
                  <a:pt x="0" y="0"/>
                </a:moveTo>
                <a:lnTo>
                  <a:pt x="2113329" y="0"/>
                </a:lnTo>
                <a:lnTo>
                  <a:pt x="2113329"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9062A188-CD7D-AA28-89CB-754F1061D537}"/>
              </a:ext>
            </a:extLst>
          </p:cNvPr>
          <p:cNvSpPr/>
          <p:nvPr/>
        </p:nvSpPr>
        <p:spPr>
          <a:xfrm>
            <a:off x="10157163" y="3531890"/>
            <a:ext cx="2113329" cy="2113329"/>
          </a:xfrm>
          <a:custGeom>
            <a:avLst/>
            <a:gdLst/>
            <a:ahLst/>
            <a:cxnLst/>
            <a:rect l="l" t="t" r="r" b="b"/>
            <a:pathLst>
              <a:path w="2113329" h="2113329">
                <a:moveTo>
                  <a:pt x="0" y="0"/>
                </a:moveTo>
                <a:lnTo>
                  <a:pt x="2113329" y="0"/>
                </a:lnTo>
                <a:lnTo>
                  <a:pt x="2113329"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a:extLst>
              <a:ext uri="{FF2B5EF4-FFF2-40B4-BE49-F238E27FC236}">
                <a16:creationId xmlns:a16="http://schemas.microsoft.com/office/drawing/2014/main" id="{4FF82BB8-FD4B-E9F7-F723-36CFC9FDB23A}"/>
              </a:ext>
            </a:extLst>
          </p:cNvPr>
          <p:cNvSpPr/>
          <p:nvPr/>
        </p:nvSpPr>
        <p:spPr>
          <a:xfrm>
            <a:off x="13949339" y="3531890"/>
            <a:ext cx="2113329" cy="2113329"/>
          </a:xfrm>
          <a:custGeom>
            <a:avLst/>
            <a:gdLst/>
            <a:ahLst/>
            <a:cxnLst/>
            <a:rect l="l" t="t" r="r" b="b"/>
            <a:pathLst>
              <a:path w="2113329" h="2113329">
                <a:moveTo>
                  <a:pt x="0" y="0"/>
                </a:moveTo>
                <a:lnTo>
                  <a:pt x="2113329" y="0"/>
                </a:lnTo>
                <a:lnTo>
                  <a:pt x="2113329" y="2113329"/>
                </a:lnTo>
                <a:lnTo>
                  <a:pt x="0" y="2113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a:extLst>
              <a:ext uri="{FF2B5EF4-FFF2-40B4-BE49-F238E27FC236}">
                <a16:creationId xmlns:a16="http://schemas.microsoft.com/office/drawing/2014/main" id="{8C45EBC2-0B29-CFF7-3B5A-13A2C3815122}"/>
              </a:ext>
            </a:extLst>
          </p:cNvPr>
          <p:cNvSpPr txBox="1"/>
          <p:nvPr/>
        </p:nvSpPr>
        <p:spPr>
          <a:xfrm>
            <a:off x="3001968" y="4260492"/>
            <a:ext cx="1305836" cy="1137198"/>
          </a:xfrm>
          <a:prstGeom prst="rect">
            <a:avLst/>
          </a:prstGeom>
        </p:spPr>
        <p:txBody>
          <a:bodyPr lIns="0" tIns="0" rIns="0" bIns="0" rtlCol="0" anchor="t">
            <a:spAutoFit/>
          </a:bodyPr>
          <a:lstStyle/>
          <a:p>
            <a:pPr marL="0" lvl="0" indent="0" algn="ctr">
              <a:lnSpc>
                <a:spcPts val="7693"/>
              </a:lnSpc>
              <a:spcBef>
                <a:spcPct val="0"/>
              </a:spcBef>
            </a:pPr>
            <a:r>
              <a:rPr lang="en-US" sz="10686" dirty="0">
                <a:solidFill>
                  <a:srgbClr val="40B8F5"/>
                </a:solidFill>
                <a:latin typeface="Computer Says No"/>
                <a:ea typeface="Computer Says No"/>
                <a:cs typeface="Computer Says No"/>
                <a:sym typeface="Computer Says No"/>
              </a:rPr>
              <a:t>01</a:t>
            </a:r>
          </a:p>
        </p:txBody>
      </p:sp>
      <p:sp>
        <p:nvSpPr>
          <p:cNvPr id="11" name="TextBox 11">
            <a:extLst>
              <a:ext uri="{FF2B5EF4-FFF2-40B4-BE49-F238E27FC236}">
                <a16:creationId xmlns:a16="http://schemas.microsoft.com/office/drawing/2014/main" id="{BB6B0A39-B251-1D1F-AF0A-3FBD099F7A85}"/>
              </a:ext>
            </a:extLst>
          </p:cNvPr>
          <p:cNvSpPr txBox="1"/>
          <p:nvPr/>
        </p:nvSpPr>
        <p:spPr>
          <a:xfrm>
            <a:off x="6783593" y="4195677"/>
            <a:ext cx="1305836" cy="1137198"/>
          </a:xfrm>
          <a:prstGeom prst="rect">
            <a:avLst/>
          </a:prstGeom>
        </p:spPr>
        <p:txBody>
          <a:bodyPr lIns="0" tIns="0" rIns="0" bIns="0" rtlCol="0" anchor="t">
            <a:spAutoFit/>
          </a:bodyPr>
          <a:lstStyle/>
          <a:p>
            <a:pPr marL="0" lvl="0" indent="0" algn="ctr">
              <a:lnSpc>
                <a:spcPts val="7693"/>
              </a:lnSpc>
              <a:spcBef>
                <a:spcPct val="0"/>
              </a:spcBef>
            </a:pPr>
            <a:r>
              <a:rPr lang="en-US" sz="10686">
                <a:solidFill>
                  <a:srgbClr val="40B8F5"/>
                </a:solidFill>
                <a:latin typeface="Computer Says No"/>
                <a:ea typeface="Computer Says No"/>
                <a:cs typeface="Computer Says No"/>
                <a:sym typeface="Computer Says No"/>
              </a:rPr>
              <a:t>02</a:t>
            </a:r>
          </a:p>
        </p:txBody>
      </p:sp>
      <p:sp>
        <p:nvSpPr>
          <p:cNvPr id="12" name="TextBox 12">
            <a:extLst>
              <a:ext uri="{FF2B5EF4-FFF2-40B4-BE49-F238E27FC236}">
                <a16:creationId xmlns:a16="http://schemas.microsoft.com/office/drawing/2014/main" id="{F4176028-0191-314C-85F3-13236653EA40}"/>
              </a:ext>
            </a:extLst>
          </p:cNvPr>
          <p:cNvSpPr txBox="1"/>
          <p:nvPr/>
        </p:nvSpPr>
        <p:spPr>
          <a:xfrm>
            <a:off x="10560909" y="4262843"/>
            <a:ext cx="1305836" cy="1137198"/>
          </a:xfrm>
          <a:prstGeom prst="rect">
            <a:avLst/>
          </a:prstGeom>
        </p:spPr>
        <p:txBody>
          <a:bodyPr lIns="0" tIns="0" rIns="0" bIns="0" rtlCol="0" anchor="t">
            <a:spAutoFit/>
          </a:bodyPr>
          <a:lstStyle/>
          <a:p>
            <a:pPr marL="0" lvl="0" indent="0" algn="ctr">
              <a:lnSpc>
                <a:spcPts val="7693"/>
              </a:lnSpc>
              <a:spcBef>
                <a:spcPct val="0"/>
              </a:spcBef>
            </a:pPr>
            <a:r>
              <a:rPr lang="en-US" sz="10686">
                <a:solidFill>
                  <a:srgbClr val="40B8F5"/>
                </a:solidFill>
                <a:latin typeface="Computer Says No"/>
                <a:ea typeface="Computer Says No"/>
                <a:cs typeface="Computer Says No"/>
                <a:sym typeface="Computer Says No"/>
              </a:rPr>
              <a:t>03</a:t>
            </a:r>
          </a:p>
        </p:txBody>
      </p:sp>
      <p:sp>
        <p:nvSpPr>
          <p:cNvPr id="13" name="TextBox 13">
            <a:extLst>
              <a:ext uri="{FF2B5EF4-FFF2-40B4-BE49-F238E27FC236}">
                <a16:creationId xmlns:a16="http://schemas.microsoft.com/office/drawing/2014/main" id="{3DA21031-9748-C7C1-844A-AFB90EE96239}"/>
              </a:ext>
            </a:extLst>
          </p:cNvPr>
          <p:cNvSpPr txBox="1"/>
          <p:nvPr/>
        </p:nvSpPr>
        <p:spPr>
          <a:xfrm>
            <a:off x="14349389" y="4262843"/>
            <a:ext cx="1305836" cy="1137198"/>
          </a:xfrm>
          <a:prstGeom prst="rect">
            <a:avLst/>
          </a:prstGeom>
        </p:spPr>
        <p:txBody>
          <a:bodyPr lIns="0" tIns="0" rIns="0" bIns="0" rtlCol="0" anchor="t">
            <a:spAutoFit/>
          </a:bodyPr>
          <a:lstStyle/>
          <a:p>
            <a:pPr marL="0" lvl="0" indent="0" algn="ctr">
              <a:lnSpc>
                <a:spcPts val="7693"/>
              </a:lnSpc>
              <a:spcBef>
                <a:spcPct val="0"/>
              </a:spcBef>
            </a:pPr>
            <a:r>
              <a:rPr lang="en-US" sz="10686">
                <a:solidFill>
                  <a:srgbClr val="40B8F5"/>
                </a:solidFill>
                <a:latin typeface="Computer Says No"/>
                <a:ea typeface="Computer Says No"/>
                <a:cs typeface="Computer Says No"/>
                <a:sym typeface="Computer Says No"/>
              </a:rPr>
              <a:t>04</a:t>
            </a:r>
          </a:p>
        </p:txBody>
      </p:sp>
      <p:sp>
        <p:nvSpPr>
          <p:cNvPr id="15" name="AutoShape 15">
            <a:extLst>
              <a:ext uri="{FF2B5EF4-FFF2-40B4-BE49-F238E27FC236}">
                <a16:creationId xmlns:a16="http://schemas.microsoft.com/office/drawing/2014/main" id="{64D6A050-9235-D15D-1ED6-DBA09B589057}"/>
              </a:ext>
            </a:extLst>
          </p:cNvPr>
          <p:cNvSpPr/>
          <p:nvPr/>
        </p:nvSpPr>
        <p:spPr>
          <a:xfrm flipV="1">
            <a:off x="12270492" y="4612367"/>
            <a:ext cx="1702780" cy="0"/>
          </a:xfrm>
          <a:prstGeom prst="line">
            <a:avLst/>
          </a:prstGeom>
          <a:ln w="47625" cap="rnd">
            <a:solidFill>
              <a:srgbClr val="5CE5F8"/>
            </a:solidFill>
            <a:prstDash val="sysDot"/>
            <a:headEnd type="none" w="sm" len="sm"/>
            <a:tailEnd type="none" w="sm" len="sm"/>
          </a:ln>
        </p:spPr>
      </p:sp>
      <p:sp>
        <p:nvSpPr>
          <p:cNvPr id="18" name="AutoShape 18">
            <a:extLst>
              <a:ext uri="{FF2B5EF4-FFF2-40B4-BE49-F238E27FC236}">
                <a16:creationId xmlns:a16="http://schemas.microsoft.com/office/drawing/2014/main" id="{30C895A1-5A28-373A-54B5-2FCE55FE7755}"/>
              </a:ext>
            </a:extLst>
          </p:cNvPr>
          <p:cNvSpPr/>
          <p:nvPr/>
        </p:nvSpPr>
        <p:spPr>
          <a:xfrm flipV="1">
            <a:off x="8454383" y="4612367"/>
            <a:ext cx="1702780" cy="0"/>
          </a:xfrm>
          <a:prstGeom prst="line">
            <a:avLst/>
          </a:prstGeom>
          <a:ln w="47625" cap="rnd">
            <a:solidFill>
              <a:srgbClr val="5CE5F8"/>
            </a:solidFill>
            <a:prstDash val="sysDot"/>
            <a:headEnd type="none" w="sm" len="sm"/>
            <a:tailEnd type="none" w="sm" len="sm"/>
          </a:ln>
        </p:spPr>
      </p:sp>
      <p:sp>
        <p:nvSpPr>
          <p:cNvPr id="19" name="AutoShape 19">
            <a:extLst>
              <a:ext uri="{FF2B5EF4-FFF2-40B4-BE49-F238E27FC236}">
                <a16:creationId xmlns:a16="http://schemas.microsoft.com/office/drawing/2014/main" id="{C940D09E-3BD0-68F0-10BD-955A32063BB7}"/>
              </a:ext>
            </a:extLst>
          </p:cNvPr>
          <p:cNvSpPr/>
          <p:nvPr/>
        </p:nvSpPr>
        <p:spPr>
          <a:xfrm flipV="1">
            <a:off x="4675646" y="4545201"/>
            <a:ext cx="1702780" cy="0"/>
          </a:xfrm>
          <a:prstGeom prst="line">
            <a:avLst/>
          </a:prstGeom>
          <a:ln w="47625" cap="rnd">
            <a:solidFill>
              <a:srgbClr val="5CE5F8"/>
            </a:solidFill>
            <a:prstDash val="sysDot"/>
            <a:headEnd type="none" w="sm" len="sm"/>
            <a:tailEnd type="none" w="sm" len="sm"/>
          </a:ln>
        </p:spPr>
      </p:sp>
      <p:sp>
        <p:nvSpPr>
          <p:cNvPr id="21" name="Szövegdoboz 20">
            <a:extLst>
              <a:ext uri="{FF2B5EF4-FFF2-40B4-BE49-F238E27FC236}">
                <a16:creationId xmlns:a16="http://schemas.microsoft.com/office/drawing/2014/main" id="{A08F9A80-2CC3-B40D-E318-95D59688D022}"/>
              </a:ext>
            </a:extLst>
          </p:cNvPr>
          <p:cNvSpPr txBox="1"/>
          <p:nvPr/>
        </p:nvSpPr>
        <p:spPr>
          <a:xfrm>
            <a:off x="2021334" y="6269603"/>
            <a:ext cx="3121512" cy="2123658"/>
          </a:xfrm>
          <a:prstGeom prst="rect">
            <a:avLst/>
          </a:prstGeom>
          <a:noFill/>
        </p:spPr>
        <p:txBody>
          <a:bodyPr wrap="square" rtlCol="0">
            <a:spAutoFit/>
          </a:bodyPr>
          <a:lstStyle/>
          <a:p>
            <a:pPr algn="ctr"/>
            <a:r>
              <a:rPr lang="hu-HU" sz="4400" dirty="0" err="1">
                <a:solidFill>
                  <a:schemeClr val="bg1"/>
                </a:solidFill>
              </a:rPr>
              <a:t>Higher</a:t>
            </a:r>
            <a:r>
              <a:rPr lang="hu-HU" sz="4400" dirty="0">
                <a:solidFill>
                  <a:schemeClr val="bg1"/>
                </a:solidFill>
              </a:rPr>
              <a:t> </a:t>
            </a:r>
            <a:r>
              <a:rPr lang="hu-HU" sz="4400" dirty="0" err="1">
                <a:solidFill>
                  <a:schemeClr val="bg1"/>
                </a:solidFill>
              </a:rPr>
              <a:t>Operational</a:t>
            </a:r>
            <a:r>
              <a:rPr lang="hu-HU" sz="4400" dirty="0">
                <a:solidFill>
                  <a:schemeClr val="bg1"/>
                </a:solidFill>
              </a:rPr>
              <a:t> </a:t>
            </a:r>
            <a:r>
              <a:rPr lang="hu-HU" sz="4400" dirty="0" err="1">
                <a:solidFill>
                  <a:schemeClr val="bg1"/>
                </a:solidFill>
              </a:rPr>
              <a:t>Costs</a:t>
            </a:r>
            <a:endParaRPr lang="hu-HU" sz="4400" dirty="0">
              <a:solidFill>
                <a:schemeClr val="bg1"/>
              </a:solidFill>
            </a:endParaRPr>
          </a:p>
        </p:txBody>
      </p:sp>
      <p:sp>
        <p:nvSpPr>
          <p:cNvPr id="22" name="Szövegdoboz 21">
            <a:extLst>
              <a:ext uri="{FF2B5EF4-FFF2-40B4-BE49-F238E27FC236}">
                <a16:creationId xmlns:a16="http://schemas.microsoft.com/office/drawing/2014/main" id="{B5D4B27E-0ECE-883F-1024-B0509D4F0EC5}"/>
              </a:ext>
            </a:extLst>
          </p:cNvPr>
          <p:cNvSpPr txBox="1"/>
          <p:nvPr/>
        </p:nvSpPr>
        <p:spPr>
          <a:xfrm>
            <a:off x="5837202" y="6269603"/>
            <a:ext cx="3121512" cy="2123658"/>
          </a:xfrm>
          <a:prstGeom prst="rect">
            <a:avLst/>
          </a:prstGeom>
          <a:noFill/>
        </p:spPr>
        <p:txBody>
          <a:bodyPr wrap="square" rtlCol="0">
            <a:spAutoFit/>
          </a:bodyPr>
          <a:lstStyle/>
          <a:p>
            <a:pPr algn="ctr"/>
            <a:r>
              <a:rPr lang="hu-HU" sz="4400" dirty="0">
                <a:solidFill>
                  <a:schemeClr val="bg1"/>
                </a:solidFill>
              </a:rPr>
              <a:t>Human </a:t>
            </a:r>
            <a:r>
              <a:rPr lang="hu-HU" sz="4400" dirty="0" err="1">
                <a:solidFill>
                  <a:schemeClr val="bg1"/>
                </a:solidFill>
              </a:rPr>
              <a:t>Error</a:t>
            </a:r>
            <a:r>
              <a:rPr lang="hu-HU" sz="4400" dirty="0">
                <a:solidFill>
                  <a:schemeClr val="bg1"/>
                </a:solidFill>
              </a:rPr>
              <a:t> &amp; </a:t>
            </a:r>
            <a:br>
              <a:rPr lang="hu-HU" sz="4400" dirty="0">
                <a:solidFill>
                  <a:schemeClr val="bg1"/>
                </a:solidFill>
              </a:rPr>
            </a:br>
            <a:r>
              <a:rPr lang="hu-HU" sz="4400" dirty="0" err="1">
                <a:solidFill>
                  <a:schemeClr val="bg1"/>
                </a:solidFill>
              </a:rPr>
              <a:t>Fatigue</a:t>
            </a:r>
            <a:endParaRPr lang="hu-HU" sz="4400" dirty="0">
              <a:solidFill>
                <a:schemeClr val="bg1"/>
              </a:solidFill>
            </a:endParaRPr>
          </a:p>
        </p:txBody>
      </p:sp>
      <p:sp>
        <p:nvSpPr>
          <p:cNvPr id="23" name="Szövegdoboz 22">
            <a:extLst>
              <a:ext uri="{FF2B5EF4-FFF2-40B4-BE49-F238E27FC236}">
                <a16:creationId xmlns:a16="http://schemas.microsoft.com/office/drawing/2014/main" id="{2C805774-FBE8-146A-5535-6764CCCBC59A}"/>
              </a:ext>
            </a:extLst>
          </p:cNvPr>
          <p:cNvSpPr txBox="1"/>
          <p:nvPr/>
        </p:nvSpPr>
        <p:spPr>
          <a:xfrm>
            <a:off x="9616384" y="6355573"/>
            <a:ext cx="3337615" cy="2123658"/>
          </a:xfrm>
          <a:prstGeom prst="rect">
            <a:avLst/>
          </a:prstGeom>
          <a:noFill/>
        </p:spPr>
        <p:txBody>
          <a:bodyPr wrap="square" rtlCol="0">
            <a:spAutoFit/>
          </a:bodyPr>
          <a:lstStyle/>
          <a:p>
            <a:pPr algn="ctr"/>
            <a:r>
              <a:rPr lang="hu-HU" sz="4400" dirty="0" err="1">
                <a:solidFill>
                  <a:schemeClr val="bg1"/>
                </a:solidFill>
              </a:rPr>
              <a:t>Workplace</a:t>
            </a:r>
            <a:r>
              <a:rPr lang="hu-HU" sz="4400" dirty="0">
                <a:solidFill>
                  <a:schemeClr val="bg1"/>
                </a:solidFill>
              </a:rPr>
              <a:t> </a:t>
            </a:r>
            <a:r>
              <a:rPr lang="hu-HU" sz="4400" dirty="0" err="1">
                <a:solidFill>
                  <a:schemeClr val="bg1"/>
                </a:solidFill>
              </a:rPr>
              <a:t>Safety</a:t>
            </a:r>
            <a:r>
              <a:rPr lang="hu-HU" sz="4400" dirty="0">
                <a:solidFill>
                  <a:schemeClr val="bg1"/>
                </a:solidFill>
              </a:rPr>
              <a:t> </a:t>
            </a:r>
            <a:br>
              <a:rPr lang="hu-HU" sz="4400" dirty="0">
                <a:solidFill>
                  <a:schemeClr val="bg1"/>
                </a:solidFill>
              </a:rPr>
            </a:br>
            <a:r>
              <a:rPr lang="hu-HU" sz="4400" dirty="0" err="1">
                <a:solidFill>
                  <a:schemeClr val="bg1"/>
                </a:solidFill>
              </a:rPr>
              <a:t>Risks</a:t>
            </a:r>
            <a:endParaRPr lang="hu-HU" sz="4400" dirty="0">
              <a:solidFill>
                <a:schemeClr val="bg1"/>
              </a:solidFill>
            </a:endParaRPr>
          </a:p>
        </p:txBody>
      </p:sp>
      <p:sp>
        <p:nvSpPr>
          <p:cNvPr id="24" name="Szövegdoboz 23">
            <a:extLst>
              <a:ext uri="{FF2B5EF4-FFF2-40B4-BE49-F238E27FC236}">
                <a16:creationId xmlns:a16="http://schemas.microsoft.com/office/drawing/2014/main" id="{6D5805F3-EABC-F59F-A71E-29B330BAE7F3}"/>
              </a:ext>
            </a:extLst>
          </p:cNvPr>
          <p:cNvSpPr txBox="1"/>
          <p:nvPr/>
        </p:nvSpPr>
        <p:spPr>
          <a:xfrm>
            <a:off x="13610413" y="6384998"/>
            <a:ext cx="3337615" cy="1446550"/>
          </a:xfrm>
          <a:prstGeom prst="rect">
            <a:avLst/>
          </a:prstGeom>
          <a:noFill/>
        </p:spPr>
        <p:txBody>
          <a:bodyPr wrap="square" rtlCol="0">
            <a:spAutoFit/>
          </a:bodyPr>
          <a:lstStyle/>
          <a:p>
            <a:pPr algn="ctr"/>
            <a:r>
              <a:rPr lang="hu-HU" sz="4400" dirty="0">
                <a:solidFill>
                  <a:schemeClr val="bg1"/>
                </a:solidFill>
              </a:rPr>
              <a:t>Limited </a:t>
            </a:r>
            <a:r>
              <a:rPr lang="hu-HU" sz="4400" dirty="0" err="1">
                <a:solidFill>
                  <a:schemeClr val="bg1"/>
                </a:solidFill>
              </a:rPr>
              <a:t>Scalability</a:t>
            </a:r>
            <a:endParaRPr lang="hu-HU" sz="4400" dirty="0">
              <a:solidFill>
                <a:schemeClr val="bg1"/>
              </a:solidFill>
            </a:endParaRPr>
          </a:p>
        </p:txBody>
      </p:sp>
    </p:spTree>
    <p:extLst>
      <p:ext uri="{BB962C8B-B14F-4D97-AF65-F5344CB8AC3E}">
        <p14:creationId xmlns:p14="http://schemas.microsoft.com/office/powerpoint/2010/main" val="3136962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B55FE43-E930-4301-882C-49E98D398DF5}">
  <we:reference id="wa104380518" version="3.7.0.0" store="hu-HU" storeType="OMEX"/>
  <we:alternateReferences>
    <we:reference id="WA104380518" version="3.7.0.0" store="WA10438051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139</TotalTime>
  <Words>317</Words>
  <Application>Microsoft Office PowerPoint</Application>
  <PresentationFormat>Custom</PresentationFormat>
  <Paragraphs>110</Paragraphs>
  <Slides>18</Slides>
  <Notes>1</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Poppins Light</vt:lpstr>
      <vt:lpstr>Poppins</vt:lpstr>
      <vt:lpstr>Computer Says No</vt:lpstr>
      <vt:lpstr>Calibri</vt:lpstr>
      <vt:lpstr>Arial</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Futuristic Illustrative Artificial Intelligence Project Presentation</dc:title>
  <dc:creator>Lukács Károly</dc:creator>
  <cp:lastModifiedBy>Lukács Károly</cp:lastModifiedBy>
  <cp:revision>23</cp:revision>
  <dcterms:created xsi:type="dcterms:W3CDTF">2006-08-16T00:00:00Z</dcterms:created>
  <dcterms:modified xsi:type="dcterms:W3CDTF">2025-11-14T07:40:31Z</dcterms:modified>
  <dc:identifier>DAGjekT6ml8</dc:identifier>
</cp:coreProperties>
</file>